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0.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4.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5.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6.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7.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8.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9.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0.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6.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7.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8.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9.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0.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1.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5.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6.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7.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8.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59.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0.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4.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5.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6.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7.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68.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69.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0.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1.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5.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6.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7.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78.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79.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0.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1.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2.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3.xml" ContentType="application/vnd.openxmlformats-officedocument.presentationml.notesSl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6"/>
  </p:notesMasterIdLst>
  <p:handoutMasterIdLst>
    <p:handoutMasterId r:id="rId87"/>
  </p:handoutMasterIdLst>
  <p:sldIdLst>
    <p:sldId id="262" r:id="rId2"/>
    <p:sldId id="425" r:id="rId3"/>
    <p:sldId id="413" r:id="rId4"/>
    <p:sldId id="414" r:id="rId5"/>
    <p:sldId id="415" r:id="rId6"/>
    <p:sldId id="417" r:id="rId7"/>
    <p:sldId id="424" r:id="rId8"/>
    <p:sldId id="418" r:id="rId9"/>
    <p:sldId id="419" r:id="rId10"/>
    <p:sldId id="420" r:id="rId11"/>
    <p:sldId id="421" r:id="rId12"/>
    <p:sldId id="422" r:id="rId13"/>
    <p:sldId id="423" r:id="rId14"/>
    <p:sldId id="321" r:id="rId15"/>
    <p:sldId id="336" r:id="rId16"/>
    <p:sldId id="337" r:id="rId17"/>
    <p:sldId id="338" r:id="rId18"/>
    <p:sldId id="340" r:id="rId19"/>
    <p:sldId id="339" r:id="rId20"/>
    <p:sldId id="398" r:id="rId21"/>
    <p:sldId id="341" r:id="rId22"/>
    <p:sldId id="342" r:id="rId23"/>
    <p:sldId id="343" r:id="rId24"/>
    <p:sldId id="344" r:id="rId25"/>
    <p:sldId id="345" r:id="rId26"/>
    <p:sldId id="346" r:id="rId27"/>
    <p:sldId id="347" r:id="rId28"/>
    <p:sldId id="349" r:id="rId29"/>
    <p:sldId id="350" r:id="rId30"/>
    <p:sldId id="351" r:id="rId31"/>
    <p:sldId id="348" r:id="rId32"/>
    <p:sldId id="399" r:id="rId33"/>
    <p:sldId id="352" r:id="rId34"/>
    <p:sldId id="353" r:id="rId35"/>
    <p:sldId id="354" r:id="rId36"/>
    <p:sldId id="355" r:id="rId37"/>
    <p:sldId id="356" r:id="rId38"/>
    <p:sldId id="357" r:id="rId39"/>
    <p:sldId id="358" r:id="rId40"/>
    <p:sldId id="359" r:id="rId41"/>
    <p:sldId id="360" r:id="rId42"/>
    <p:sldId id="410" r:id="rId43"/>
    <p:sldId id="411" r:id="rId44"/>
    <p:sldId id="400" r:id="rId45"/>
    <p:sldId id="361" r:id="rId46"/>
    <p:sldId id="362" r:id="rId47"/>
    <p:sldId id="363" r:id="rId48"/>
    <p:sldId id="364" r:id="rId49"/>
    <p:sldId id="365" r:id="rId50"/>
    <p:sldId id="366" r:id="rId51"/>
    <p:sldId id="367" r:id="rId52"/>
    <p:sldId id="368" r:id="rId53"/>
    <p:sldId id="401" r:id="rId54"/>
    <p:sldId id="369" r:id="rId55"/>
    <p:sldId id="370" r:id="rId56"/>
    <p:sldId id="371" r:id="rId57"/>
    <p:sldId id="372" r:id="rId58"/>
    <p:sldId id="373" r:id="rId59"/>
    <p:sldId id="374" r:id="rId60"/>
    <p:sldId id="397" r:id="rId61"/>
    <p:sldId id="382" r:id="rId62"/>
    <p:sldId id="402" r:id="rId63"/>
    <p:sldId id="375" r:id="rId64"/>
    <p:sldId id="376" r:id="rId65"/>
    <p:sldId id="377" r:id="rId66"/>
    <p:sldId id="378" r:id="rId67"/>
    <p:sldId id="379" r:id="rId68"/>
    <p:sldId id="380" r:id="rId69"/>
    <p:sldId id="384" r:id="rId70"/>
    <p:sldId id="381" r:id="rId71"/>
    <p:sldId id="383" r:id="rId72"/>
    <p:sldId id="385" r:id="rId73"/>
    <p:sldId id="403" r:id="rId74"/>
    <p:sldId id="386" r:id="rId75"/>
    <p:sldId id="389" r:id="rId76"/>
    <p:sldId id="388" r:id="rId77"/>
    <p:sldId id="387" r:id="rId78"/>
    <p:sldId id="390" r:id="rId79"/>
    <p:sldId id="391" r:id="rId80"/>
    <p:sldId id="393" r:id="rId81"/>
    <p:sldId id="392" r:id="rId82"/>
    <p:sldId id="395" r:id="rId83"/>
    <p:sldId id="396" r:id="rId84"/>
    <p:sldId id="409" r:id="rId8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9" autoAdjust="0"/>
  </p:normalViewPr>
  <p:slideViewPr>
    <p:cSldViewPr>
      <p:cViewPr varScale="1">
        <p:scale>
          <a:sx n="71" d="100"/>
          <a:sy n="71" d="100"/>
        </p:scale>
        <p:origin x="55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marco\Documents\IBM\Bloque%202\Bloque%202%20SPSS.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63.xml"/><Relationship Id="rId1" Type="http://schemas.microsoft.com/office/2011/relationships/chartStyle" Target="style63.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5DC-43FD-923F-E8CF8F6A265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5DC-43FD-923F-E8CF8F6A2657}"/>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DC-43FD-923F-E8CF8F6A2657}"/>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DC-43FD-923F-E8CF8F6A265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55DC-43FD-923F-E8CF8F6A265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4382068767394286E-3"/>
                  <c:y val="0.11555016388853247"/>
                </c:manualLayout>
              </c:layout>
              <c:tx>
                <c:rich>
                  <a:bodyPr/>
                  <a:lstStyle/>
                  <a:p>
                    <a:fld id="{B683D8A3-B6CC-4EAB-B479-ACFB9884E9C9}"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689-4968-8443-69D24514E986}"/>
                </c:ext>
              </c:extLst>
            </c:dLbl>
            <c:dLbl>
              <c:idx val="1"/>
              <c:layout>
                <c:manualLayout>
                  <c:x val="-5.5786551575545459E-3"/>
                  <c:y val="8.8884741452717284E-2"/>
                </c:manualLayout>
              </c:layout>
              <c:tx>
                <c:rich>
                  <a:bodyPr/>
                  <a:lstStyle/>
                  <a:p>
                    <a:r>
                      <a:rPr lang="en-US"/>
                      <a:t>12</a:t>
                    </a:r>
                    <a:r>
                      <a:rPr lang="en-US" dirty="0"/>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89-4968-8443-69D24514E98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IDENTIDAD!$A$53:$A$54</c:f>
              <c:strCache>
                <c:ptCount val="2"/>
                <c:pt idx="0">
                  <c:v>SI LO CONOCE</c:v>
                </c:pt>
                <c:pt idx="1">
                  <c:v>NO LO CONOCE</c:v>
                </c:pt>
              </c:strCache>
            </c:strRef>
          </c:cat>
          <c:val>
            <c:numRef>
              <c:f>IDENTIDAD!$D$53:$D$54</c:f>
              <c:numCache>
                <c:formatCode>0</c:formatCode>
                <c:ptCount val="2"/>
                <c:pt idx="0">
                  <c:v>88.372093023255815</c:v>
                </c:pt>
                <c:pt idx="1">
                  <c:v>11.627906976744185</c:v>
                </c:pt>
              </c:numCache>
            </c:numRef>
          </c:val>
          <c:extLst>
            <c:ext xmlns:c16="http://schemas.microsoft.com/office/drawing/2014/chart" uri="{C3380CC4-5D6E-409C-BE32-E72D297353CC}">
              <c16:uniqueId val="{00000002-B689-4968-8443-69D24514E986}"/>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710192315801176"/>
                </c:manualLayout>
              </c:layout>
              <c:tx>
                <c:rich>
                  <a:bodyPr/>
                  <a:lstStyle/>
                  <a:p>
                    <a:fld id="{69C9A910-7127-487B-A29F-258EBBB6FB3D}"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5FF-4608-9BFC-073409E88648}"/>
                </c:ext>
              </c:extLst>
            </c:dLbl>
            <c:dLbl>
              <c:idx val="1"/>
              <c:layout>
                <c:manualLayout>
                  <c:x val="1.6301864317144427E-3"/>
                  <c:y val="0.1038564103350417"/>
                </c:manualLayout>
              </c:layout>
              <c:tx>
                <c:rich>
                  <a:bodyPr/>
                  <a:lstStyle/>
                  <a:p>
                    <a:fld id="{7BEF7547-A56E-428A-9ECE-D2368D7B154E}"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5FF-4608-9BFC-073409E88648}"/>
                </c:ext>
              </c:extLst>
            </c:dLbl>
            <c:dLbl>
              <c:idx val="2"/>
              <c:layout>
                <c:manualLayout>
                  <c:x val="-1.6301864317144427E-3"/>
                  <c:y val="0.10061089751207164"/>
                </c:manualLayout>
              </c:layout>
              <c:tx>
                <c:rich>
                  <a:bodyPr/>
                  <a:lstStyle/>
                  <a:p>
                    <a:fld id="{B8FD0A78-A80C-45F2-AFE3-AC12518DCA5A}"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5FF-4608-9BFC-073409E88648}"/>
                </c:ext>
              </c:extLst>
            </c:dLbl>
            <c:dLbl>
              <c:idx val="3"/>
              <c:layout>
                <c:manualLayout>
                  <c:x val="0"/>
                  <c:y val="0.11034743598098178"/>
                </c:manualLayout>
              </c:layout>
              <c:tx>
                <c:rich>
                  <a:bodyPr/>
                  <a:lstStyle/>
                  <a:p>
                    <a:fld id="{DD2BFCB5-5E7E-4422-B617-830F02F9E0C0}"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5FF-4608-9BFC-073409E88648}"/>
                </c:ext>
              </c:extLst>
            </c:dLbl>
            <c:dLbl>
              <c:idx val="4"/>
              <c:layout>
                <c:manualLayout>
                  <c:x val="-3.2603728634288853E-3"/>
                  <c:y val="0.10710192315801176"/>
                </c:manualLayout>
              </c:layout>
              <c:tx>
                <c:rich>
                  <a:bodyPr/>
                  <a:lstStyle/>
                  <a:p>
                    <a:fld id="{1424ED17-C7CA-43E9-B22F-AEDBCA82B5BB}"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5FF-4608-9BFC-073409E88648}"/>
                </c:ext>
              </c:extLst>
            </c:dLbl>
            <c:dLbl>
              <c:idx val="5"/>
              <c:layout>
                <c:manualLayout>
                  <c:x val="-3.260372863429005E-3"/>
                  <c:y val="9.7365384689101594E-2"/>
                </c:manualLayout>
              </c:layout>
              <c:tx>
                <c:rich>
                  <a:bodyPr/>
                  <a:lstStyle/>
                  <a:p>
                    <a:fld id="{A944187E-FB76-4C22-8148-130403CC07A4}"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5FF-4608-9BFC-073409E88648}"/>
                </c:ext>
              </c:extLst>
            </c:dLbl>
            <c:dLbl>
              <c:idx val="6"/>
              <c:layout>
                <c:manualLayout>
                  <c:x val="0"/>
                  <c:y val="9.411987186613148E-2"/>
                </c:manualLayout>
              </c:layout>
              <c:tx>
                <c:rich>
                  <a:bodyPr/>
                  <a:lstStyle/>
                  <a:p>
                    <a:fld id="{C095A9D9-F05B-4E4D-B8AE-544D9CA2E349}"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5FF-4608-9BFC-073409E88648}"/>
                </c:ext>
              </c:extLst>
            </c:dLbl>
            <c:dLbl>
              <c:idx val="7"/>
              <c:layout>
                <c:manualLayout>
                  <c:x val="-1.6301864317144427E-3"/>
                  <c:y val="9.0874359043161435E-2"/>
                </c:manualLayout>
              </c:layout>
              <c:tx>
                <c:rich>
                  <a:bodyPr/>
                  <a:lstStyle/>
                  <a:p>
                    <a:fld id="{88086215-F533-47DC-AB13-621BA1A01086}"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A5FF-4608-9BFC-073409E8864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IDENTIDAD!$H$81:$H$88</c:f>
              <c:strCache>
                <c:ptCount val="8"/>
                <c:pt idx="0">
                  <c:v>TRANSPARENCIA Y RENDICIÓN DE CUENTAS</c:v>
                </c:pt>
                <c:pt idx="1">
                  <c:v>LEALTAD Y COMPROMISO</c:v>
                </c:pt>
                <c:pt idx="2">
                  <c:v>EQUIDAD</c:v>
                </c:pt>
                <c:pt idx="3">
                  <c:v>JUSTICIA</c:v>
                </c:pt>
                <c:pt idx="4">
                  <c:v>RESPONSABILIDAD</c:v>
                </c:pt>
                <c:pt idx="5">
                  <c:v>PROFESIONALISMO E INTEGRIDAD</c:v>
                </c:pt>
                <c:pt idx="6">
                  <c:v>CONCIENCIA ECOLÓGICA</c:v>
                </c:pt>
                <c:pt idx="7">
                  <c:v>TOLERANCIA</c:v>
                </c:pt>
              </c:strCache>
            </c:strRef>
          </c:cat>
          <c:val>
            <c:numRef>
              <c:f>IDENTIDAD!$J$81:$J$88</c:f>
              <c:numCache>
                <c:formatCode>0</c:formatCode>
                <c:ptCount val="8"/>
                <c:pt idx="0">
                  <c:v>90</c:v>
                </c:pt>
                <c:pt idx="1">
                  <c:v>85</c:v>
                </c:pt>
                <c:pt idx="2">
                  <c:v>80</c:v>
                </c:pt>
                <c:pt idx="3">
                  <c:v>75</c:v>
                </c:pt>
                <c:pt idx="4">
                  <c:v>70</c:v>
                </c:pt>
                <c:pt idx="5">
                  <c:v>65</c:v>
                </c:pt>
                <c:pt idx="6">
                  <c:v>60</c:v>
                </c:pt>
                <c:pt idx="7">
                  <c:v>55</c:v>
                </c:pt>
              </c:numCache>
            </c:numRef>
          </c:val>
          <c:extLst>
            <c:ext xmlns:c16="http://schemas.microsoft.com/office/drawing/2014/chart" uri="{C3380CC4-5D6E-409C-BE32-E72D297353CC}">
              <c16:uniqueId val="{00000000-A5FF-4608-9BFC-073409E88648}"/>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52937209561938E-3"/>
                  <c:y val="8.6814001343907973E-2"/>
                </c:manualLayout>
              </c:layout>
              <c:tx>
                <c:rich>
                  <a:bodyPr/>
                  <a:lstStyle/>
                  <a:p>
                    <a:r>
                      <a:rPr lang="en-US"/>
                      <a:t>47</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24-42B6-A993-125CF06F14AC}"/>
                </c:ext>
              </c:extLst>
            </c:dLbl>
            <c:dLbl>
              <c:idx val="1"/>
              <c:layout>
                <c:manualLayout>
                  <c:x val="-1.8152937209561938E-3"/>
                  <c:y val="9.2601601433501962E-2"/>
                </c:manualLayout>
              </c:layout>
              <c:tx>
                <c:rich>
                  <a:bodyPr/>
                  <a:lstStyle/>
                  <a:p>
                    <a:r>
                      <a:rPr lang="en-US"/>
                      <a:t>40</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24-42B6-A993-125CF06F14AC}"/>
                </c:ext>
              </c:extLst>
            </c:dLbl>
            <c:dLbl>
              <c:idx val="2"/>
              <c:tx>
                <c:rich>
                  <a:bodyPr/>
                  <a:lstStyle/>
                  <a:p>
                    <a:r>
                      <a:rPr lang="en-US" sz="1800" b="1" i="0" u="none" strike="noStrike" kern="1200" baseline="0" dirty="0">
                        <a:solidFill>
                          <a:prstClr val="black"/>
                        </a:solidFill>
                      </a:rPr>
                      <a:t>8</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24-42B6-A993-125CF06F14AC}"/>
                </c:ext>
              </c:extLst>
            </c:dLbl>
            <c:dLbl>
              <c:idx val="3"/>
              <c:tx>
                <c:rich>
                  <a:bodyPr/>
                  <a:lstStyle/>
                  <a:p>
                    <a:r>
                      <a:rPr lang="en-US"/>
                      <a:t>5</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24-42B6-A993-125CF06F14A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SEGURIDAD!$B$3:$B$6</c:f>
              <c:strCache>
                <c:ptCount val="4"/>
                <c:pt idx="0">
                  <c:v>EXCELENTE</c:v>
                </c:pt>
                <c:pt idx="1">
                  <c:v>BUENA</c:v>
                </c:pt>
                <c:pt idx="2">
                  <c:v>REGULAR</c:v>
                </c:pt>
                <c:pt idx="3">
                  <c:v>MALA</c:v>
                </c:pt>
              </c:strCache>
            </c:strRef>
          </c:cat>
          <c:val>
            <c:numRef>
              <c:f>SEGURIDAD!$E$3:$E$6</c:f>
              <c:numCache>
                <c:formatCode>0</c:formatCode>
                <c:ptCount val="4"/>
                <c:pt idx="0">
                  <c:v>47</c:v>
                </c:pt>
                <c:pt idx="1">
                  <c:v>40</c:v>
                </c:pt>
                <c:pt idx="2">
                  <c:v>8</c:v>
                </c:pt>
                <c:pt idx="3">
                  <c:v>5</c:v>
                </c:pt>
              </c:numCache>
            </c:numRef>
          </c:val>
          <c:extLst>
            <c:ext xmlns:c16="http://schemas.microsoft.com/office/drawing/2014/chart" uri="{C3380CC4-5D6E-409C-BE32-E72D297353CC}">
              <c16:uniqueId val="{00000004-CE24-42B6-A993-125CF06F14AC}"/>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506258270926878E-17"/>
                  <c:y val="0.11488173237230018"/>
                </c:manualLayout>
              </c:layout>
              <c:tx>
                <c:rich>
                  <a:bodyPr/>
                  <a:lstStyle/>
                  <a:p>
                    <a:fld id="{1A3E9F91-6252-4040-B728-2A2849D05E50}"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D91-46EA-9939-C5D3489E5C0E}"/>
                </c:ext>
              </c:extLst>
            </c:dLbl>
            <c:dLbl>
              <c:idx val="1"/>
              <c:layout>
                <c:manualLayout>
                  <c:x val="1.8007035221051953E-3"/>
                  <c:y val="0.11169057313973633"/>
                </c:manualLayout>
              </c:layout>
              <c:tx>
                <c:rich>
                  <a:bodyPr/>
                  <a:lstStyle/>
                  <a:p>
                    <a:fld id="{A3352C8B-547E-4B26-B79E-7C916795D165}"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D91-46EA-9939-C5D3489E5C0E}"/>
                </c:ext>
              </c:extLst>
            </c:dLbl>
            <c:dLbl>
              <c:idx val="2"/>
              <c:tx>
                <c:rich>
                  <a:bodyPr/>
                  <a:lstStyle/>
                  <a:p>
                    <a:fld id="{F61AC40B-1D92-4DE6-A824-F6D6BBD2E59E}"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D91-46EA-9939-C5D3489E5C0E}"/>
                </c:ext>
              </c:extLst>
            </c:dLbl>
            <c:dLbl>
              <c:idx val="3"/>
              <c:tx>
                <c:rich>
                  <a:bodyPr/>
                  <a:lstStyle/>
                  <a:p>
                    <a:fld id="{88EA2593-04D3-4288-9248-5AB1229724B0}"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D91-46EA-9939-C5D3489E5C0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SEGURIDAD!$B$19:$B$22</c:f>
              <c:strCache>
                <c:ptCount val="4"/>
                <c:pt idx="0">
                  <c:v>EXCELENTE</c:v>
                </c:pt>
                <c:pt idx="1">
                  <c:v>BUENA</c:v>
                </c:pt>
                <c:pt idx="2">
                  <c:v>REGULAR</c:v>
                </c:pt>
                <c:pt idx="3">
                  <c:v>MALA</c:v>
                </c:pt>
              </c:strCache>
            </c:strRef>
          </c:cat>
          <c:val>
            <c:numRef>
              <c:f>SEGURIDAD!$E$19:$E$22</c:f>
              <c:numCache>
                <c:formatCode>0</c:formatCode>
                <c:ptCount val="4"/>
                <c:pt idx="0">
                  <c:v>53</c:v>
                </c:pt>
                <c:pt idx="1">
                  <c:v>37</c:v>
                </c:pt>
                <c:pt idx="2">
                  <c:v>7</c:v>
                </c:pt>
                <c:pt idx="3">
                  <c:v>3</c:v>
                </c:pt>
              </c:numCache>
            </c:numRef>
          </c:val>
          <c:extLst>
            <c:ext xmlns:c16="http://schemas.microsoft.com/office/drawing/2014/chart" uri="{C3380CC4-5D6E-409C-BE32-E72D297353CC}">
              <c16:uniqueId val="{00000004-0D91-46EA-9939-C5D3489E5C0E}"/>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a:t>0</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14-4F68-A8C1-7F03DFEB54FA}"/>
                </c:ext>
              </c:extLst>
            </c:dLbl>
            <c:dLbl>
              <c:idx val="1"/>
              <c:tx>
                <c:rich>
                  <a:bodyPr/>
                  <a:lstStyle/>
                  <a:p>
                    <a:r>
                      <a:rPr lang="en-US" sz="1800" b="1" i="0" u="none" strike="noStrike" kern="1200" baseline="0" dirty="0">
                        <a:solidFill>
                          <a:prstClr val="black"/>
                        </a:solidFill>
                      </a:rPr>
                      <a:t>4</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14-4F68-A8C1-7F03DFEB54FA}"/>
                </c:ext>
              </c:extLst>
            </c:dLbl>
            <c:dLbl>
              <c:idx val="2"/>
              <c:layout>
                <c:manualLayout>
                  <c:x val="-6.6921376195471392E-17"/>
                  <c:y val="9.9862994816745154E-2"/>
                </c:manualLayout>
              </c:layout>
              <c:tx>
                <c:rich>
                  <a:bodyPr/>
                  <a:lstStyle/>
                  <a:p>
                    <a:r>
                      <a:rPr lang="en-US"/>
                      <a:t>47</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14-4F68-A8C1-7F03DFEB54FA}"/>
                </c:ext>
              </c:extLst>
            </c:dLbl>
            <c:dLbl>
              <c:idx val="3"/>
              <c:layout>
                <c:manualLayout>
                  <c:x val="-1.8250058131730957E-3"/>
                  <c:y val="9.1051554097620585E-2"/>
                </c:manualLayout>
              </c:layout>
              <c:tx>
                <c:rich>
                  <a:bodyPr/>
                  <a:lstStyle/>
                  <a:p>
                    <a:fld id="{C9C6B656-EDC0-4002-8EF6-085E8C643268}"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layout>
                    <c:manualLayout>
                      <c:w val="6.8205837776686207E-2"/>
                      <c:h val="7.3355359622417043E-2"/>
                    </c:manualLayout>
                  </c15:layout>
                  <c15:dlblFieldTable/>
                  <c15:showDataLabelsRange val="0"/>
                </c:ext>
                <c:ext xmlns:c16="http://schemas.microsoft.com/office/drawing/2014/chart" uri="{C3380CC4-5D6E-409C-BE32-E72D297353CC}">
                  <c16:uniqueId val="{00000003-EA14-4F68-A8C1-7F03DFEB54F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(SEGURIDAD!$B$36:$B$38,SEGURIDAD!$B$39)</c:f>
              <c:strCache>
                <c:ptCount val="4"/>
                <c:pt idx="0">
                  <c:v>MUY ALTO</c:v>
                </c:pt>
                <c:pt idx="1">
                  <c:v>ALTO</c:v>
                </c:pt>
                <c:pt idx="2">
                  <c:v>MEDIO</c:v>
                </c:pt>
                <c:pt idx="3">
                  <c:v>BAJO</c:v>
                </c:pt>
              </c:strCache>
            </c:strRef>
          </c:cat>
          <c:val>
            <c:numRef>
              <c:f>(SEGURIDAD!$E$36:$E$38,SEGURIDAD!$E$39)</c:f>
              <c:numCache>
                <c:formatCode>0</c:formatCode>
                <c:ptCount val="4"/>
                <c:pt idx="0">
                  <c:v>0</c:v>
                </c:pt>
                <c:pt idx="1">
                  <c:v>4</c:v>
                </c:pt>
                <c:pt idx="2">
                  <c:v>46.511627906976742</c:v>
                </c:pt>
                <c:pt idx="3">
                  <c:v>48.837209302325576</c:v>
                </c:pt>
              </c:numCache>
            </c:numRef>
          </c:val>
          <c:extLst>
            <c:ext xmlns:c16="http://schemas.microsoft.com/office/drawing/2014/chart" uri="{C3380CC4-5D6E-409C-BE32-E72D297353CC}">
              <c16:uniqueId val="{00000004-EA14-4F68-A8C1-7F03DFEB54FA}"/>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166354906345596E-2"/>
                </c:manualLayout>
              </c:layout>
              <c:tx>
                <c:rich>
                  <a:bodyPr/>
                  <a:lstStyle/>
                  <a:p>
                    <a:r>
                      <a:rPr lang="en-US"/>
                      <a:t>33</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33-4EF4-B653-54494540119E}"/>
                </c:ext>
              </c:extLst>
            </c:dLbl>
            <c:dLbl>
              <c:idx val="1"/>
              <c:layout>
                <c:manualLayout>
                  <c:x val="-1.8661760729777705E-3"/>
                  <c:y val="9.7774452334353015E-2"/>
                </c:manualLayout>
              </c:layout>
              <c:tx>
                <c:rich>
                  <a:bodyPr/>
                  <a:lstStyle/>
                  <a:p>
                    <a:r>
                      <a:rPr lang="en-US" dirty="0"/>
                      <a:t>34</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33-4EF4-B653-54494540119E}"/>
                </c:ext>
              </c:extLst>
            </c:dLbl>
            <c:dLbl>
              <c:idx val="2"/>
              <c:layout>
                <c:manualLayout>
                  <c:x val="-5.5985282189333118E-3"/>
                  <c:y val="9.4719000698904487E-2"/>
                </c:manualLayout>
              </c:layout>
              <c:tx>
                <c:rich>
                  <a:bodyPr/>
                  <a:lstStyle/>
                  <a:p>
                    <a:fld id="{41E7BE3C-9A2E-471F-8924-D7D99CEAFC9F}"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33-4EF4-B653-54494540119E}"/>
                </c:ext>
              </c:extLst>
            </c:dLbl>
            <c:dLbl>
              <c:idx val="3"/>
              <c:tx>
                <c:rich>
                  <a:bodyPr/>
                  <a:lstStyle/>
                  <a:p>
                    <a:fld id="{8A2BB752-0479-4929-BF39-19DD9F969CCA}"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833-4EF4-B653-54494540119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(SEGURIDAD!$C$54:$C$56,SEGURIDAD!$C$57)</c:f>
              <c:strCache>
                <c:ptCount val="4"/>
                <c:pt idx="0">
                  <c:v>EXCELENTE</c:v>
                </c:pt>
                <c:pt idx="1">
                  <c:v>BUENA</c:v>
                </c:pt>
                <c:pt idx="2">
                  <c:v>REGULAR</c:v>
                </c:pt>
                <c:pt idx="3">
                  <c:v>MALO</c:v>
                </c:pt>
              </c:strCache>
            </c:strRef>
          </c:cat>
          <c:val>
            <c:numRef>
              <c:f>(SEGURIDAD!$F$54:$F$56,SEGURIDAD!$F$57)</c:f>
              <c:numCache>
                <c:formatCode>0</c:formatCode>
                <c:ptCount val="4"/>
                <c:pt idx="0">
                  <c:v>32</c:v>
                </c:pt>
                <c:pt idx="1">
                  <c:v>36</c:v>
                </c:pt>
                <c:pt idx="2">
                  <c:v>32</c:v>
                </c:pt>
                <c:pt idx="3">
                  <c:v>0</c:v>
                </c:pt>
              </c:numCache>
            </c:numRef>
          </c:val>
          <c:extLst>
            <c:ext xmlns:c16="http://schemas.microsoft.com/office/drawing/2014/chart" uri="{C3380CC4-5D6E-409C-BE32-E72D297353CC}">
              <c16:uniqueId val="{00000004-7833-4EF4-B653-54494540119E}"/>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5698845400335945E-17"/>
                  <c:y val="0.11147556277603995"/>
                </c:manualLayout>
              </c:layout>
              <c:tx>
                <c:rich>
                  <a:bodyPr/>
                  <a:lstStyle/>
                  <a:p>
                    <a:r>
                      <a:rPr lang="en-US" dirty="0"/>
                      <a:t>40</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A7-4C19-AD59-E5813538874D}"/>
                </c:ext>
              </c:extLst>
            </c:dLbl>
            <c:dLbl>
              <c:idx val="1"/>
              <c:layout>
                <c:manualLayout>
                  <c:x val="1.7126211005168339E-3"/>
                  <c:y val="0.10829054669672453"/>
                </c:manualLayout>
              </c:layout>
              <c:tx>
                <c:rich>
                  <a:bodyPr/>
                  <a:lstStyle/>
                  <a:p>
                    <a:r>
                      <a:rPr lang="en-US"/>
                      <a:t>49</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A7-4C19-AD59-E5813538874D}"/>
                </c:ext>
              </c:extLst>
            </c:dLbl>
            <c:dLbl>
              <c:idx val="2"/>
              <c:layout>
                <c:manualLayout>
                  <c:x val="1.7126211005168339E-3"/>
                  <c:y val="9.2365466300147386E-2"/>
                </c:manualLayout>
              </c:layout>
              <c:tx>
                <c:rich>
                  <a:bodyPr/>
                  <a:lstStyle/>
                  <a:p>
                    <a:fld id="{D349ADBA-F3F0-4725-9C1F-10376F877B67}"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10F-4755-9563-5C4850FE9A58}"/>
                </c:ext>
              </c:extLst>
            </c:dLbl>
            <c:dLbl>
              <c:idx val="3"/>
              <c:tx>
                <c:rich>
                  <a:bodyPr/>
                  <a:lstStyle/>
                  <a:p>
                    <a:fld id="{8AE2D589-0603-46B3-9D1A-B04E131234D0}"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8A7-4C19-AD59-E5813538874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SEGURIDAD!$B$72:$B$75</c:f>
              <c:strCache>
                <c:ptCount val="4"/>
                <c:pt idx="0">
                  <c:v>EXCELENTE</c:v>
                </c:pt>
                <c:pt idx="1">
                  <c:v>BUENA</c:v>
                </c:pt>
                <c:pt idx="2">
                  <c:v>REGULAR</c:v>
                </c:pt>
                <c:pt idx="3">
                  <c:v>MALO</c:v>
                </c:pt>
              </c:strCache>
            </c:strRef>
          </c:cat>
          <c:val>
            <c:numRef>
              <c:f>SEGURIDAD!$E$72:$E$75</c:f>
              <c:numCache>
                <c:formatCode>0</c:formatCode>
                <c:ptCount val="4"/>
                <c:pt idx="0">
                  <c:v>40</c:v>
                </c:pt>
                <c:pt idx="1">
                  <c:v>48.837209302325576</c:v>
                </c:pt>
                <c:pt idx="2">
                  <c:v>11</c:v>
                </c:pt>
                <c:pt idx="3">
                  <c:v>0</c:v>
                </c:pt>
              </c:numCache>
            </c:numRef>
          </c:val>
          <c:extLst>
            <c:ext xmlns:c16="http://schemas.microsoft.com/office/drawing/2014/chart" uri="{C3380CC4-5D6E-409C-BE32-E72D297353CC}">
              <c16:uniqueId val="{00000003-88A7-4C19-AD59-E5813538874D}"/>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79571496321835E-2"/>
          <c:y val="3.540054737776463E-2"/>
          <c:w val="0.91753425706724145"/>
          <c:h val="0.87157580688906966"/>
        </c:manualLayout>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152807905250279E-17"/>
                  <c:y val="0.10333604556550041"/>
                </c:manualLayout>
              </c:layout>
              <c:tx>
                <c:rich>
                  <a:bodyPr/>
                  <a:lstStyle/>
                  <a:p>
                    <a:fld id="{700A3BBE-801E-454F-8314-AC6C4173A00B}"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60C-47EB-8DE4-6DE87075CB9F}"/>
                </c:ext>
              </c:extLst>
            </c:dLbl>
            <c:dLbl>
              <c:idx val="1"/>
              <c:layout>
                <c:manualLayout>
                  <c:x val="-5.2864345649014603E-3"/>
                  <c:y val="0.11273023152600044"/>
                </c:manualLayout>
              </c:layout>
              <c:tx>
                <c:rich>
                  <a:bodyPr/>
                  <a:lstStyle/>
                  <a:p>
                    <a:fld id="{6CAA2680-57F2-432D-932C-75F6E38CB0E8}" type="VALUE">
                      <a:rPr lang="en-US" smtClean="0"/>
                      <a:pPr/>
                      <a:t>[VALOR]</a:t>
                    </a:fld>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60C-47EB-8DE4-6DE87075CB9F}"/>
                </c:ext>
              </c:extLst>
            </c:dLbl>
            <c:dLbl>
              <c:idx val="2"/>
              <c:layout>
                <c:manualLayout>
                  <c:x val="-1.7621448549671533E-3"/>
                  <c:y val="9.3941859605000372E-2"/>
                </c:manualLayout>
              </c:layout>
              <c:tx>
                <c:rich>
                  <a:bodyPr/>
                  <a:lstStyle/>
                  <a:p>
                    <a:fld id="{5C363342-BA58-420B-97FC-94A5B9A4FBAC}" type="VALUE">
                      <a:rPr lang="en-US" smtClean="0"/>
                      <a:pPr/>
                      <a:t>[VALOR]</a:t>
                    </a:fld>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60C-47EB-8DE4-6DE87075CB9F}"/>
                </c:ext>
              </c:extLst>
            </c:dLbl>
            <c:dLbl>
              <c:idx val="3"/>
              <c:tx>
                <c:rich>
                  <a:bodyPr/>
                  <a:lstStyle/>
                  <a:p>
                    <a:fld id="{A7DDEACD-767D-4233-B3A7-1F09A5D50D5E}" type="VALUE">
                      <a:rPr lang="en-US" smtClean="0"/>
                      <a:pPr/>
                      <a:t>[VALOR]</a:t>
                    </a:fld>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60C-47EB-8DE4-6DE87075CB9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SEGURIDAD!$C$90:$C$93</c:f>
              <c:strCache>
                <c:ptCount val="4"/>
                <c:pt idx="0">
                  <c:v>EXCELENTE</c:v>
                </c:pt>
                <c:pt idx="1">
                  <c:v>BUENAS</c:v>
                </c:pt>
                <c:pt idx="2">
                  <c:v>REGULAR</c:v>
                </c:pt>
                <c:pt idx="3">
                  <c:v>MALAS</c:v>
                </c:pt>
              </c:strCache>
            </c:strRef>
          </c:cat>
          <c:val>
            <c:numRef>
              <c:f>SEGURIDAD!$F$90:$F$93</c:f>
              <c:numCache>
                <c:formatCode>0</c:formatCode>
                <c:ptCount val="4"/>
                <c:pt idx="0">
                  <c:v>35</c:v>
                </c:pt>
                <c:pt idx="1">
                  <c:v>44.186046511627907</c:v>
                </c:pt>
                <c:pt idx="2">
                  <c:v>21</c:v>
                </c:pt>
                <c:pt idx="3">
                  <c:v>0</c:v>
                </c:pt>
              </c:numCache>
            </c:numRef>
          </c:val>
          <c:extLst>
            <c:ext xmlns:c16="http://schemas.microsoft.com/office/drawing/2014/chart" uri="{C3380CC4-5D6E-409C-BE32-E72D297353CC}">
              <c16:uniqueId val="{00000000-360C-47EB-8DE4-6DE87075CB9F}"/>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8346739045736556E-2"/>
                </c:manualLayout>
              </c:layout>
              <c:tx>
                <c:rich>
                  <a:bodyPr/>
                  <a:lstStyle/>
                  <a:p>
                    <a:fld id="{A87AADA7-3CB9-44FE-9C93-9F56301DB030}"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A28-4387-9081-9C986931FE21}"/>
                </c:ext>
              </c:extLst>
            </c:dLbl>
            <c:dLbl>
              <c:idx val="1"/>
              <c:layout>
                <c:manualLayout>
                  <c:x val="0"/>
                  <c:y val="0.10142007464091582"/>
                </c:manualLayout>
              </c:layout>
              <c:tx>
                <c:rich>
                  <a:bodyPr/>
                  <a:lstStyle/>
                  <a:p>
                    <a:fld id="{B2270BDD-8DE8-4F06-A703-08F4893CF90B}" type="VALUE">
                      <a:rPr lang="en-US" smtClean="0"/>
                      <a:pPr/>
                      <a:t>[VALOR]</a:t>
                    </a:fld>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A28-4387-9081-9C986931FE21}"/>
                </c:ext>
              </c:extLst>
            </c:dLbl>
            <c:dLbl>
              <c:idx val="2"/>
              <c:layout>
                <c:manualLayout>
                  <c:x val="1.8454905873440907E-3"/>
                  <c:y val="9.8346739045736556E-2"/>
                </c:manualLayout>
              </c:layout>
              <c:tx>
                <c:rich>
                  <a:bodyPr/>
                  <a:lstStyle/>
                  <a:p>
                    <a:fld id="{18C4192B-A5E5-44B5-8D67-370C50541143}" type="VALUE">
                      <a:rPr lang="en-US" smtClean="0"/>
                      <a:pPr/>
                      <a:t>[VALOR]</a:t>
                    </a:fld>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A28-4387-9081-9C986931FE21}"/>
                </c:ext>
              </c:extLst>
            </c:dLbl>
            <c:dLbl>
              <c:idx val="3"/>
              <c:tx>
                <c:rich>
                  <a:bodyPr/>
                  <a:lstStyle/>
                  <a:p>
                    <a:fld id="{2735FBED-EDF4-4570-B044-0072B873C255}" type="VALUE">
                      <a:rPr lang="en-US" smtClean="0"/>
                      <a:pPr/>
                      <a:t>[VALOR]</a:t>
                    </a:fld>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A28-4387-9081-9C986931FE2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SEGURIDAD!$C$108:$C$111</c:f>
              <c:strCache>
                <c:ptCount val="4"/>
                <c:pt idx="0">
                  <c:v>EXCELENTE</c:v>
                </c:pt>
                <c:pt idx="1">
                  <c:v>BUENAS</c:v>
                </c:pt>
                <c:pt idx="2">
                  <c:v>REGULAR</c:v>
                </c:pt>
                <c:pt idx="3">
                  <c:v>MALAS</c:v>
                </c:pt>
              </c:strCache>
            </c:strRef>
          </c:cat>
          <c:val>
            <c:numRef>
              <c:f>SEGURIDAD!$F$108:$F$111</c:f>
              <c:numCache>
                <c:formatCode>0</c:formatCode>
                <c:ptCount val="4"/>
                <c:pt idx="0">
                  <c:v>42</c:v>
                </c:pt>
                <c:pt idx="1">
                  <c:v>37</c:v>
                </c:pt>
                <c:pt idx="2">
                  <c:v>16</c:v>
                </c:pt>
                <c:pt idx="3">
                  <c:v>5</c:v>
                </c:pt>
              </c:numCache>
            </c:numRef>
          </c:val>
          <c:extLst>
            <c:ext xmlns:c16="http://schemas.microsoft.com/office/drawing/2014/chart" uri="{C3380CC4-5D6E-409C-BE32-E72D297353CC}">
              <c16:uniqueId val="{00000000-0A28-4387-9081-9C986931FE21}"/>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720841736215256E-3"/>
                  <c:y val="0.10333604556550041"/>
                </c:manualLayout>
              </c:layout>
              <c:tx>
                <c:rich>
                  <a:bodyPr/>
                  <a:lstStyle/>
                  <a:p>
                    <a:fld id="{9E488E82-0217-41FF-8ADC-D71DA811548E}"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723-4D53-A381-1D5FDC45394A}"/>
                </c:ext>
              </c:extLst>
            </c:dLbl>
            <c:dLbl>
              <c:idx val="1"/>
              <c:layout>
                <c:manualLayout>
                  <c:x val="0"/>
                  <c:y val="0.10646744088566709"/>
                </c:manualLayout>
              </c:layout>
              <c:tx>
                <c:rich>
                  <a:bodyPr/>
                  <a:lstStyle/>
                  <a:p>
                    <a:fld id="{AE351720-515E-4F82-95D3-CFF5C1E26D75}"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723-4D53-A381-1D5FDC45394A}"/>
                </c:ext>
              </c:extLst>
            </c:dLbl>
            <c:dLbl>
              <c:idx val="2"/>
              <c:layout>
                <c:manualLayout>
                  <c:x val="-6.86422934044911E-17"/>
                  <c:y val="0.11273023152600044"/>
                </c:manualLayout>
              </c:layout>
              <c:tx>
                <c:rich>
                  <a:bodyPr/>
                  <a:lstStyle/>
                  <a:p>
                    <a:fld id="{A1E24F3F-2318-4626-827E-83881AED2802}"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723-4D53-A381-1D5FDC45394A}"/>
                </c:ext>
              </c:extLst>
            </c:dLbl>
            <c:dLbl>
              <c:idx val="3"/>
              <c:tx>
                <c:rich>
                  <a:bodyPr/>
                  <a:lstStyle/>
                  <a:p>
                    <a:fld id="{594E5460-0F0C-45A4-80D1-61EAAFF139EA}"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723-4D53-A381-1D5FDC45394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SEGURIDAD!$C$125:$C$128</c:f>
              <c:strCache>
                <c:ptCount val="4"/>
                <c:pt idx="0">
                  <c:v>EXCELENTE</c:v>
                </c:pt>
                <c:pt idx="1">
                  <c:v>BUENAS</c:v>
                </c:pt>
                <c:pt idx="2">
                  <c:v>REGULAR</c:v>
                </c:pt>
                <c:pt idx="3">
                  <c:v>MALAS</c:v>
                </c:pt>
              </c:strCache>
            </c:strRef>
          </c:cat>
          <c:val>
            <c:numRef>
              <c:f>SEGURIDAD!$F$125:$F$128</c:f>
              <c:numCache>
                <c:formatCode>0</c:formatCode>
                <c:ptCount val="4"/>
                <c:pt idx="0">
                  <c:v>23</c:v>
                </c:pt>
                <c:pt idx="1">
                  <c:v>49</c:v>
                </c:pt>
                <c:pt idx="2">
                  <c:v>26</c:v>
                </c:pt>
                <c:pt idx="3">
                  <c:v>2</c:v>
                </c:pt>
              </c:numCache>
            </c:numRef>
          </c:val>
          <c:extLst>
            <c:ext xmlns:c16="http://schemas.microsoft.com/office/drawing/2014/chart" uri="{C3380CC4-5D6E-409C-BE32-E72D297353CC}">
              <c16:uniqueId val="{00000000-B723-4D53-A381-1D5FDC45394A}"/>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NIVEL MEDIA SUPERIOR</a:t>
            </a:r>
          </a:p>
        </c:rich>
      </c:tx>
      <c:layout>
        <c:manualLayout>
          <c:xMode val="edge"/>
          <c:yMode val="edge"/>
          <c:x val="0.12795712619926522"/>
          <c:y val="2.3840712503158425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A3D-4043-A92E-6061A9D0215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A3D-4043-A92E-6061A9D02153}"/>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3D-4043-A92E-6061A9D021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9A3D-4043-A92E-6061A9D021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8028529553344498E-2"/>
                </c:manualLayout>
              </c:layout>
              <c:tx>
                <c:rich>
                  <a:bodyPr/>
                  <a:lstStyle/>
                  <a:p>
                    <a:fld id="{85F7D9C1-5B59-41B8-8518-3331424C6F46}"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97D-4F06-AF7C-07DA52B976C7}"/>
                </c:ext>
              </c:extLst>
            </c:dLbl>
            <c:dLbl>
              <c:idx val="1"/>
              <c:layout>
                <c:manualLayout>
                  <c:x val="1.7797152539674689E-3"/>
                  <c:y val="8.3175722045261996E-2"/>
                </c:manualLayout>
              </c:layout>
              <c:tx>
                <c:rich>
                  <a:bodyPr/>
                  <a:lstStyle/>
                  <a:p>
                    <a:fld id="{7305F602-3DBF-4F8C-AEC1-92C80E0E8E06}"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97D-4F06-AF7C-07DA52B976C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SEGURIDAD!$C$142:$C$143</c:f>
              <c:strCache>
                <c:ptCount val="2"/>
                <c:pt idx="0">
                  <c:v>SI LOS CONOCE</c:v>
                </c:pt>
                <c:pt idx="1">
                  <c:v>NO LOS CONOCE</c:v>
                </c:pt>
              </c:strCache>
            </c:strRef>
          </c:cat>
          <c:val>
            <c:numRef>
              <c:f>SEGURIDAD!$F$142:$F$143</c:f>
              <c:numCache>
                <c:formatCode>0</c:formatCode>
                <c:ptCount val="2"/>
                <c:pt idx="0">
                  <c:v>81</c:v>
                </c:pt>
                <c:pt idx="1">
                  <c:v>19</c:v>
                </c:pt>
              </c:numCache>
            </c:numRef>
          </c:val>
          <c:extLst>
            <c:ext xmlns:c16="http://schemas.microsoft.com/office/drawing/2014/chart" uri="{C3380CC4-5D6E-409C-BE32-E72D297353CC}">
              <c16:uniqueId val="{00000000-E97D-4F06-AF7C-07DA52B976C7}"/>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940459276968554E-17"/>
                  <c:y val="0.11994236436290032"/>
                </c:manualLayout>
              </c:layout>
              <c:tx>
                <c:rich>
                  <a:bodyPr/>
                  <a:lstStyle/>
                  <a:p>
                    <a:fld id="{5173E96A-901E-4E38-BF53-154606F70A1C}"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FCF-4026-A78B-F6ABD752F630}"/>
                </c:ext>
              </c:extLst>
            </c:dLbl>
            <c:dLbl>
              <c:idx val="1"/>
              <c:layout>
                <c:manualLayout>
                  <c:x val="0"/>
                  <c:y val="0.10697562226961367"/>
                </c:manualLayout>
              </c:layout>
              <c:tx>
                <c:rich>
                  <a:bodyPr/>
                  <a:lstStyle/>
                  <a:p>
                    <a:fld id="{58591204-7D07-4894-A72F-415DDB8CFE45}"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FCF-4026-A78B-F6ABD752F63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SEGURIDAD!$C$159:$C$160</c:f>
              <c:strCache>
                <c:ptCount val="2"/>
                <c:pt idx="0">
                  <c:v>SI RECIBE</c:v>
                </c:pt>
                <c:pt idx="1">
                  <c:v>NO RECIBE</c:v>
                </c:pt>
              </c:strCache>
            </c:strRef>
          </c:cat>
          <c:val>
            <c:numRef>
              <c:f>SEGURIDAD!$F$159:$F$160</c:f>
              <c:numCache>
                <c:formatCode>0</c:formatCode>
                <c:ptCount val="2"/>
                <c:pt idx="0">
                  <c:v>67</c:v>
                </c:pt>
                <c:pt idx="1">
                  <c:v>33</c:v>
                </c:pt>
              </c:numCache>
            </c:numRef>
          </c:val>
          <c:extLst>
            <c:ext xmlns:c16="http://schemas.microsoft.com/office/drawing/2014/chart" uri="{C3380CC4-5D6E-409C-BE32-E72D297353CC}">
              <c16:uniqueId val="{00000000-BFCF-4026-A78B-F6ABD752F630}"/>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2446592742619791E-3"/>
                  <c:y val="0.11322686408888155"/>
                </c:manualLayout>
              </c:layout>
              <c:tx>
                <c:rich>
                  <a:bodyPr/>
                  <a:lstStyle/>
                  <a:p>
                    <a:fld id="{B455EA3A-FE6E-43CD-AE6D-A94CE9953936}"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8A8-45CF-988E-D01E397F7A07}"/>
                </c:ext>
              </c:extLst>
            </c:dLbl>
            <c:dLbl>
              <c:idx val="1"/>
              <c:layout>
                <c:manualLayout>
                  <c:x val="9.0558240928274077E-3"/>
                  <c:y val="0.10379129208147481"/>
                </c:manualLayout>
              </c:layout>
              <c:tx>
                <c:rich>
                  <a:bodyPr/>
                  <a:lstStyle/>
                  <a:p>
                    <a:fld id="{C2D57CCD-452E-4E04-8A5F-BCFA5D4CD9CD}"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8A8-45CF-988E-D01E397F7A07}"/>
                </c:ext>
              </c:extLst>
            </c:dLbl>
            <c:dLbl>
              <c:idx val="2"/>
              <c:tx>
                <c:rich>
                  <a:bodyPr/>
                  <a:lstStyle/>
                  <a:p>
                    <a:fld id="{11A2E9F6-6EC7-498F-A938-5F631063C631}"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8A8-45CF-988E-D01E397F7A0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RECURSOS!$A$3:$A$5</c:f>
              <c:strCache>
                <c:ptCount val="3"/>
                <c:pt idx="0">
                  <c:v>SIEMPRE</c:v>
                </c:pt>
                <c:pt idx="1">
                  <c:v>ALGUNAS VECES</c:v>
                </c:pt>
                <c:pt idx="2">
                  <c:v>NUNCA</c:v>
                </c:pt>
              </c:strCache>
            </c:strRef>
          </c:cat>
          <c:val>
            <c:numRef>
              <c:f>RECURSOS!$D$3:$D$5</c:f>
              <c:numCache>
                <c:formatCode>0</c:formatCode>
                <c:ptCount val="3"/>
                <c:pt idx="0">
                  <c:v>74</c:v>
                </c:pt>
                <c:pt idx="1">
                  <c:v>22.58064516129032</c:v>
                </c:pt>
                <c:pt idx="2">
                  <c:v>3</c:v>
                </c:pt>
              </c:numCache>
            </c:numRef>
          </c:val>
          <c:extLst>
            <c:ext xmlns:c16="http://schemas.microsoft.com/office/drawing/2014/chart" uri="{C3380CC4-5D6E-409C-BE32-E72D297353CC}">
              <c16:uniqueId val="{00000000-08A8-45CF-988E-D01E397F7A07}"/>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268812313380824E-3"/>
                  <c:y val="0.12445320868413537"/>
                </c:manualLayout>
              </c:layout>
              <c:tx>
                <c:rich>
                  <a:bodyPr/>
                  <a:lstStyle/>
                  <a:p>
                    <a:fld id="{284AA92C-B49B-4A97-AC29-95F8264F6284}"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620-4B2F-B679-9014F87D294C}"/>
                </c:ext>
              </c:extLst>
            </c:dLbl>
            <c:dLbl>
              <c:idx val="1"/>
              <c:tx>
                <c:rich>
                  <a:bodyPr/>
                  <a:lstStyle/>
                  <a:p>
                    <a:fld id="{75734F22-F89F-4FCC-AD47-767C75CB4A07}"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620-4B2F-B679-9014F87D294C}"/>
                </c:ext>
              </c:extLst>
            </c:dLbl>
            <c:dLbl>
              <c:idx val="2"/>
              <c:tx>
                <c:rich>
                  <a:bodyPr/>
                  <a:lstStyle/>
                  <a:p>
                    <a:fld id="{F2F810E5-99A5-4296-8858-A1BF0B775A5C}"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620-4B2F-B679-9014F87D294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RECURSOS!$A$19:$A$21</c:f>
              <c:strCache>
                <c:ptCount val="3"/>
                <c:pt idx="0">
                  <c:v>SIEMPRE</c:v>
                </c:pt>
                <c:pt idx="1">
                  <c:v>ALGUNAS VECES</c:v>
                </c:pt>
                <c:pt idx="2">
                  <c:v>NUNCA</c:v>
                </c:pt>
              </c:strCache>
            </c:strRef>
          </c:cat>
          <c:val>
            <c:numRef>
              <c:f>RECURSOS!$D$19:$D$21</c:f>
              <c:numCache>
                <c:formatCode>0</c:formatCode>
                <c:ptCount val="3"/>
                <c:pt idx="0">
                  <c:v>94</c:v>
                </c:pt>
                <c:pt idx="1">
                  <c:v>6</c:v>
                </c:pt>
                <c:pt idx="2">
                  <c:v>0</c:v>
                </c:pt>
              </c:numCache>
            </c:numRef>
          </c:val>
          <c:extLst>
            <c:ext xmlns:c16="http://schemas.microsoft.com/office/drawing/2014/chart" uri="{C3380CC4-5D6E-409C-BE32-E72D297353CC}">
              <c16:uniqueId val="{00000000-6620-4B2F-B679-9014F87D294C}"/>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a:t>FUNCIÓN DOCENTE</a:t>
            </a:r>
          </a:p>
        </c:rich>
      </c:tx>
      <c:layout>
        <c:manualLayout>
          <c:xMode val="edge"/>
          <c:yMode val="edge"/>
          <c:x val="0.33464022409296335"/>
          <c:y val="3.3716100777594168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586475544579531"/>
                </c:manualLayout>
              </c:layout>
              <c:tx>
                <c:rich>
                  <a:bodyPr/>
                  <a:lstStyle/>
                  <a:p>
                    <a:fld id="{EEE9B4A8-30D8-46A2-8CDF-70256B22D683}"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C1F-4649-8D1D-2C0C6F507A52}"/>
                </c:ext>
              </c:extLst>
            </c:dLbl>
            <c:dLbl>
              <c:idx val="1"/>
              <c:layout>
                <c:manualLayout>
                  <c:x val="1.7973971142293986E-3"/>
                  <c:y val="0.1027510861679778"/>
                </c:manualLayout>
              </c:layout>
              <c:tx>
                <c:rich>
                  <a:bodyPr/>
                  <a:lstStyle/>
                  <a:p>
                    <a:fld id="{8C270CA2-7B52-4FF1-9F38-3A9CF82AC230}"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C1F-4649-8D1D-2C0C6F507A52}"/>
                </c:ext>
              </c:extLst>
            </c:dLbl>
            <c:dLbl>
              <c:idx val="2"/>
              <c:tx>
                <c:rich>
                  <a:bodyPr/>
                  <a:lstStyle/>
                  <a:p>
                    <a:fld id="{6E32EFF9-EDFB-434D-8DC5-C64E47386B95}"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C1F-4649-8D1D-2C0C6F507A52}"/>
                </c:ext>
              </c:extLst>
            </c:dLbl>
            <c:dLbl>
              <c:idx val="3"/>
              <c:tx>
                <c:rich>
                  <a:bodyPr/>
                  <a:lstStyle/>
                  <a:p>
                    <a:fld id="{3E87145B-C63F-4F6B-B951-8F0F894BCF32}"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C1F-4649-8D1D-2C0C6F507A5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RECURSOS!$A$36:$A$39</c:f>
              <c:strCache>
                <c:ptCount val="4"/>
                <c:pt idx="0">
                  <c:v>EXCELENTE</c:v>
                </c:pt>
                <c:pt idx="1">
                  <c:v>BUENAS</c:v>
                </c:pt>
                <c:pt idx="2">
                  <c:v>MALAS</c:v>
                </c:pt>
                <c:pt idx="3">
                  <c:v>PESIMAS</c:v>
                </c:pt>
              </c:strCache>
            </c:strRef>
          </c:cat>
          <c:val>
            <c:numRef>
              <c:f>RECURSOS!$D$36:$D$39</c:f>
              <c:numCache>
                <c:formatCode>0</c:formatCode>
                <c:ptCount val="4"/>
                <c:pt idx="0">
                  <c:v>39</c:v>
                </c:pt>
                <c:pt idx="1">
                  <c:v>61</c:v>
                </c:pt>
                <c:pt idx="2">
                  <c:v>0</c:v>
                </c:pt>
                <c:pt idx="3">
                  <c:v>0</c:v>
                </c:pt>
              </c:numCache>
            </c:numRef>
          </c:val>
          <c:extLst>
            <c:ext xmlns:c16="http://schemas.microsoft.com/office/drawing/2014/chart" uri="{C3380CC4-5D6E-409C-BE32-E72D297353CC}">
              <c16:uniqueId val="{00000000-7C1F-4649-8D1D-2C0C6F507A52}"/>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40736288289044E-3"/>
                  <c:y val="9.9281211387127283E-2"/>
                </c:manualLayout>
              </c:layout>
              <c:tx>
                <c:rich>
                  <a:bodyPr/>
                  <a:lstStyle/>
                  <a:p>
                    <a:fld id="{3398B2C9-9734-468F-9CC0-B0951D3B8DF3}"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825-4E07-AF03-37726302E41B}"/>
                </c:ext>
              </c:extLst>
            </c:dLbl>
            <c:dLbl>
              <c:idx val="1"/>
              <c:layout>
                <c:manualLayout>
                  <c:x val="-1.7540736288289688E-3"/>
                  <c:y val="0.10220124701616044"/>
                </c:manualLayout>
              </c:layout>
              <c:tx>
                <c:rich>
                  <a:bodyPr/>
                  <a:lstStyle/>
                  <a:p>
                    <a:fld id="{735B18F1-14A5-4451-B4FC-29A159A6392A}"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825-4E07-AF03-37726302E41B}"/>
                </c:ext>
              </c:extLst>
            </c:dLbl>
            <c:dLbl>
              <c:idx val="2"/>
              <c:tx>
                <c:rich>
                  <a:bodyPr/>
                  <a:lstStyle/>
                  <a:p>
                    <a:fld id="{B712F634-C37D-4306-8600-C7853DC44A38}"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825-4E07-AF03-37726302E41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RECURSOS!$A$55:$A$57</c:f>
              <c:strCache>
                <c:ptCount val="3"/>
                <c:pt idx="0">
                  <c:v>SIEMPRE</c:v>
                </c:pt>
                <c:pt idx="1">
                  <c:v>ALGUNAS VECES</c:v>
                </c:pt>
                <c:pt idx="2">
                  <c:v>NUNCA</c:v>
                </c:pt>
              </c:strCache>
            </c:strRef>
          </c:cat>
          <c:val>
            <c:numRef>
              <c:f>RECURSOS!$D$55:$D$57</c:f>
              <c:numCache>
                <c:formatCode>0</c:formatCode>
                <c:ptCount val="3"/>
                <c:pt idx="0">
                  <c:v>43</c:v>
                </c:pt>
                <c:pt idx="1">
                  <c:v>57</c:v>
                </c:pt>
                <c:pt idx="2">
                  <c:v>0</c:v>
                </c:pt>
              </c:numCache>
            </c:numRef>
          </c:val>
          <c:extLst>
            <c:ext xmlns:c16="http://schemas.microsoft.com/office/drawing/2014/chart" uri="{C3380CC4-5D6E-409C-BE32-E72D297353CC}">
              <c16:uniqueId val="{00000000-E825-4E07-AF03-37726302E41B}"/>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300522970954691E-3"/>
                  <c:y val="9.3672167874229467E-2"/>
                </c:manualLayout>
              </c:layout>
              <c:tx>
                <c:rich>
                  <a:bodyPr/>
                  <a:lstStyle/>
                  <a:p>
                    <a:fld id="{058E8F46-3736-477E-9609-47026449959C}"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77-48F9-BF6B-96A325E2D7CF}"/>
                </c:ext>
              </c:extLst>
            </c:dLbl>
            <c:dLbl>
              <c:idx val="1"/>
              <c:layout>
                <c:manualLayout>
                  <c:x val="-5.5950784456432201E-3"/>
                  <c:y val="0.10575889921283972"/>
                </c:manualLayout>
              </c:layout>
              <c:tx>
                <c:rich>
                  <a:bodyPr/>
                  <a:lstStyle/>
                  <a:p>
                    <a:fld id="{F4A12818-480C-41F9-977F-70232ED7EBB0}"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177-48F9-BF6B-96A325E2D7CF}"/>
                </c:ext>
              </c:extLst>
            </c:dLbl>
            <c:dLbl>
              <c:idx val="2"/>
              <c:tx>
                <c:rich>
                  <a:bodyPr/>
                  <a:lstStyle/>
                  <a:p>
                    <a:fld id="{D22C0B4D-D1DE-475F-B863-AE697018DECB}"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177-48F9-BF6B-96A325E2D7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RECURSOS!$A$72:$A$74</c:f>
              <c:strCache>
                <c:ptCount val="3"/>
                <c:pt idx="0">
                  <c:v>SIEMPRE</c:v>
                </c:pt>
                <c:pt idx="1">
                  <c:v>ALGUNAS VECES</c:v>
                </c:pt>
                <c:pt idx="2">
                  <c:v>NUNCA</c:v>
                </c:pt>
              </c:strCache>
            </c:strRef>
          </c:cat>
          <c:val>
            <c:numRef>
              <c:f>RECURSOS!$D$72:$D$74</c:f>
              <c:numCache>
                <c:formatCode>0</c:formatCode>
                <c:ptCount val="3"/>
                <c:pt idx="0">
                  <c:v>57</c:v>
                </c:pt>
                <c:pt idx="1">
                  <c:v>43</c:v>
                </c:pt>
                <c:pt idx="2">
                  <c:v>0</c:v>
                </c:pt>
              </c:numCache>
            </c:numRef>
          </c:val>
          <c:extLst>
            <c:ext xmlns:c16="http://schemas.microsoft.com/office/drawing/2014/chart" uri="{C3380CC4-5D6E-409C-BE32-E72D297353CC}">
              <c16:uniqueId val="{00000000-2177-48F9-BF6B-96A325E2D7CF}"/>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595769633460332E-17"/>
                  <c:y val="0.12425932422209643"/>
                </c:manualLayout>
              </c:layout>
              <c:tx>
                <c:rich>
                  <a:bodyPr/>
                  <a:lstStyle/>
                  <a:p>
                    <a:fld id="{89C956AE-4F96-49E2-83CE-4F1E91382FC2}"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E93-42F9-B2C3-F41B06B8C4C9}"/>
                </c:ext>
              </c:extLst>
            </c:dLbl>
            <c:dLbl>
              <c:idx val="1"/>
              <c:layout>
                <c:manualLayout>
                  <c:x val="-6.7191539266920664E-17"/>
                  <c:y val="0.1030443176475922"/>
                </c:manualLayout>
              </c:layout>
              <c:tx>
                <c:rich>
                  <a:bodyPr/>
                  <a:lstStyle/>
                  <a:p>
                    <a:fld id="{A4A06A76-029C-4CCD-97AB-7A3007A97913}"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E93-42F9-B2C3-F41B06B8C4C9}"/>
                </c:ext>
              </c:extLst>
            </c:dLbl>
            <c:dLbl>
              <c:idx val="2"/>
              <c:tx>
                <c:rich>
                  <a:bodyPr/>
                  <a:lstStyle/>
                  <a:p>
                    <a:fld id="{817949A1-6304-4CA8-94C4-287837583105}"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E93-42F9-B2C3-F41B06B8C4C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RECURSOS!$A$90:$A$92</c:f>
              <c:strCache>
                <c:ptCount val="3"/>
                <c:pt idx="0">
                  <c:v>SIEMPRE</c:v>
                </c:pt>
                <c:pt idx="1">
                  <c:v>ALGUNAS VECES</c:v>
                </c:pt>
                <c:pt idx="2">
                  <c:v>NUNCA</c:v>
                </c:pt>
              </c:strCache>
            </c:strRef>
          </c:cat>
          <c:val>
            <c:numRef>
              <c:f>RECURSOS!$D$90:$D$92</c:f>
              <c:numCache>
                <c:formatCode>0</c:formatCode>
                <c:ptCount val="3"/>
                <c:pt idx="0">
                  <c:v>29</c:v>
                </c:pt>
                <c:pt idx="1">
                  <c:v>71</c:v>
                </c:pt>
                <c:pt idx="2">
                  <c:v>0</c:v>
                </c:pt>
              </c:numCache>
            </c:numRef>
          </c:val>
          <c:extLst>
            <c:ext xmlns:c16="http://schemas.microsoft.com/office/drawing/2014/chart" uri="{C3380CC4-5D6E-409C-BE32-E72D297353CC}">
              <c16:uniqueId val="{00000000-6E93-42F9-B2C3-F41B06B8C4C9}"/>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MATERIAL P/ REALIZAR TUS FUNCIONES – 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8.6620812278847048E-2"/>
                </c:manualLayout>
              </c:layout>
              <c:tx>
                <c:rich>
                  <a:bodyPr/>
                  <a:lstStyle/>
                  <a:p>
                    <a:fld id="{3D4A4666-F048-4D6E-9F71-33CF6F0DF15B}"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B73-4634-8F3B-B7BC86F4D4ED}"/>
                </c:ext>
              </c:extLst>
            </c:dLbl>
            <c:dLbl>
              <c:idx val="1"/>
              <c:layout>
                <c:manualLayout>
                  <c:x val="-1.7848522261815335E-3"/>
                  <c:y val="0.10155543508554482"/>
                </c:manualLayout>
              </c:layout>
              <c:tx>
                <c:rich>
                  <a:bodyPr/>
                  <a:lstStyle/>
                  <a:p>
                    <a:fld id="{06A9F9BE-0803-44BC-987B-93ABFADC1EED}"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B73-4634-8F3B-B7BC86F4D4ED}"/>
                </c:ext>
              </c:extLst>
            </c:dLbl>
            <c:dLbl>
              <c:idx val="2"/>
              <c:tx>
                <c:rich>
                  <a:bodyPr/>
                  <a:lstStyle/>
                  <a:p>
                    <a:fld id="{68EE8921-3F96-4A02-A69E-54CB41989ADA}"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B73-4634-8F3B-B7BC86F4D4E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RECURSOS!$A$107:$A$109</c:f>
              <c:strCache>
                <c:ptCount val="3"/>
                <c:pt idx="0">
                  <c:v>SIEMPRE</c:v>
                </c:pt>
                <c:pt idx="1">
                  <c:v>ALGUNAS VECES</c:v>
                </c:pt>
                <c:pt idx="2">
                  <c:v>NUNCA</c:v>
                </c:pt>
              </c:strCache>
            </c:strRef>
          </c:cat>
          <c:val>
            <c:numRef>
              <c:f>RECURSOS!$D$107:$D$109</c:f>
              <c:numCache>
                <c:formatCode>0</c:formatCode>
                <c:ptCount val="3"/>
                <c:pt idx="0">
                  <c:v>80</c:v>
                </c:pt>
                <c:pt idx="1">
                  <c:v>20</c:v>
                </c:pt>
                <c:pt idx="2">
                  <c:v>0</c:v>
                </c:pt>
              </c:numCache>
            </c:numRef>
          </c:val>
          <c:extLst>
            <c:ext xmlns:c16="http://schemas.microsoft.com/office/drawing/2014/chart" uri="{C3380CC4-5D6E-409C-BE32-E72D297353CC}">
              <c16:uniqueId val="{00000000-3B73-4634-8F3B-B7BC86F4D4ED}"/>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D2A-4B94-9CD0-78A07AB5B3A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D2A-4B94-9CD0-78A07AB5B3A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5D2A-4B94-9CD0-78A07AB5B3A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9792580266814521E-2"/>
                </c:manualLayout>
              </c:layout>
              <c:tx>
                <c:rich>
                  <a:bodyPr/>
                  <a:lstStyle/>
                  <a:p>
                    <a:fld id="{633A9B95-F7F9-43DE-8ABC-3BDBB108671E}"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C07-4902-B923-41CC57AEA3C0}"/>
                </c:ext>
              </c:extLst>
            </c:dLbl>
            <c:dLbl>
              <c:idx val="1"/>
              <c:layout>
                <c:manualLayout>
                  <c:x val="-6.5176412562183315E-17"/>
                  <c:y val="0.11740303560801715"/>
                </c:manualLayout>
              </c:layout>
              <c:tx>
                <c:rich>
                  <a:bodyPr/>
                  <a:lstStyle/>
                  <a:p>
                    <a:fld id="{BD32A52E-A7D0-48AE-8786-9C84E07439B7}"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C07-4902-B923-41CC57AEA3C0}"/>
                </c:ext>
              </c:extLst>
            </c:dLbl>
            <c:dLbl>
              <c:idx val="2"/>
              <c:tx>
                <c:rich>
                  <a:bodyPr/>
                  <a:lstStyle/>
                  <a:p>
                    <a:fld id="{57261236-B641-490A-ABC1-620EBB925C69}"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C07-4902-B923-41CC57AEA3C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RECURSOS!$A$124:$A$126</c:f>
              <c:strCache>
                <c:ptCount val="3"/>
                <c:pt idx="0">
                  <c:v>SIEMPRE</c:v>
                </c:pt>
                <c:pt idx="1">
                  <c:v>ALGUNAS VECES</c:v>
                </c:pt>
                <c:pt idx="2">
                  <c:v>NUNCA</c:v>
                </c:pt>
              </c:strCache>
            </c:strRef>
          </c:cat>
          <c:val>
            <c:numRef>
              <c:f>RECURSOS!$D$124:$D$126</c:f>
              <c:numCache>
                <c:formatCode>0</c:formatCode>
                <c:ptCount val="3"/>
                <c:pt idx="0">
                  <c:v>60</c:v>
                </c:pt>
                <c:pt idx="1">
                  <c:v>40</c:v>
                </c:pt>
                <c:pt idx="2">
                  <c:v>0</c:v>
                </c:pt>
              </c:numCache>
            </c:numRef>
          </c:val>
          <c:extLst>
            <c:ext xmlns:c16="http://schemas.microsoft.com/office/drawing/2014/chart" uri="{C3380CC4-5D6E-409C-BE32-E72D297353CC}">
              <c16:uniqueId val="{00000000-2C07-4902-B923-41CC57AEA3C0}"/>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5151114204562903E-2"/>
                </c:manualLayout>
              </c:layout>
              <c:tx>
                <c:rich>
                  <a:bodyPr/>
                  <a:lstStyle/>
                  <a:p>
                    <a:r>
                      <a:rPr lang="en-US"/>
                      <a:t>28</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BB-415A-9BEF-F74904E51B82}"/>
                </c:ext>
              </c:extLst>
            </c:dLbl>
            <c:dLbl>
              <c:idx val="1"/>
              <c:layout>
                <c:manualLayout>
                  <c:x val="-1.75832720226335E-3"/>
                  <c:y val="0.11418133704547549"/>
                </c:manualLayout>
              </c:layout>
              <c:tx>
                <c:rich>
                  <a:bodyPr/>
                  <a:lstStyle/>
                  <a:p>
                    <a:r>
                      <a:rPr lang="en-US"/>
                      <a:t>67 %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BB-415A-9BEF-F74904E51B82}"/>
                </c:ext>
              </c:extLst>
            </c:dLbl>
            <c:dLbl>
              <c:idx val="2"/>
              <c:tx>
                <c:rich>
                  <a:bodyPr/>
                  <a:lstStyle/>
                  <a:p>
                    <a:r>
                      <a:rPr lang="en-US"/>
                      <a:t>5</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BB-415A-9BEF-F74904E51B82}"/>
                </c:ext>
              </c:extLst>
            </c:dLbl>
            <c:dLbl>
              <c:idx val="3"/>
              <c:tx>
                <c:rich>
                  <a:bodyPr/>
                  <a:lstStyle/>
                  <a:p>
                    <a:fld id="{04BB1E1C-49F0-472D-9828-BD60B171BD87}"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5BB-415A-9BEF-F74904E51B8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(CONVIVENCIA!$B$3,CONVIVENCIA!$B$4,CONVIVENCIA!$B$5,CONVIVENCIA!$B$6)</c:f>
              <c:strCache>
                <c:ptCount val="4"/>
                <c:pt idx="0">
                  <c:v>EXCELENTE</c:v>
                </c:pt>
                <c:pt idx="1">
                  <c:v>BUENAS</c:v>
                </c:pt>
                <c:pt idx="2">
                  <c:v>MALAS</c:v>
                </c:pt>
                <c:pt idx="3">
                  <c:v>PESIMAS</c:v>
                </c:pt>
              </c:strCache>
            </c:strRef>
          </c:cat>
          <c:val>
            <c:numRef>
              <c:f>(CONVIVENCIA!$E$3,CONVIVENCIA!$E$4,CONVIVENCIA!$E$5,CONVIVENCIA!$E$6)</c:f>
              <c:numCache>
                <c:formatCode>0</c:formatCode>
                <c:ptCount val="4"/>
                <c:pt idx="0">
                  <c:v>28</c:v>
                </c:pt>
                <c:pt idx="1">
                  <c:v>67.441860465116278</c:v>
                </c:pt>
                <c:pt idx="2">
                  <c:v>5</c:v>
                </c:pt>
                <c:pt idx="3">
                  <c:v>0</c:v>
                </c:pt>
              </c:numCache>
            </c:numRef>
          </c:val>
          <c:extLst>
            <c:ext xmlns:c16="http://schemas.microsoft.com/office/drawing/2014/chart" uri="{C3380CC4-5D6E-409C-BE32-E72D297353CC}">
              <c16:uniqueId val="{00000004-15BB-415A-9BEF-F74904E51B82}"/>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242913988123449E-17"/>
                  <c:y val="9.1296518391695614E-2"/>
                </c:manualLayout>
              </c:layout>
              <c:tx>
                <c:rich>
                  <a:bodyPr/>
                  <a:lstStyle/>
                  <a:p>
                    <a:r>
                      <a:rPr lang="en-US"/>
                      <a:t>47</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E3-498C-9B13-988D7C3799A2}"/>
                </c:ext>
              </c:extLst>
            </c:dLbl>
            <c:dLbl>
              <c:idx val="1"/>
              <c:layout>
                <c:manualLayout>
                  <c:x val="-1.8132708007147522E-3"/>
                  <c:y val="0.11259903934975792"/>
                </c:manualLayout>
              </c:layout>
              <c:tx>
                <c:rich>
                  <a:bodyPr/>
                  <a:lstStyle/>
                  <a:p>
                    <a:r>
                      <a:rPr lang="en-US" dirty="0"/>
                      <a:t>48</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E3-498C-9B13-988D7C3799A2}"/>
                </c:ext>
              </c:extLst>
            </c:dLbl>
            <c:dLbl>
              <c:idx val="2"/>
              <c:tx>
                <c:rich>
                  <a:bodyPr/>
                  <a:lstStyle/>
                  <a:p>
                    <a:fld id="{20F60492-4A73-4206-A44B-CAE812ABEEBE}"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7E3-498C-9B13-988D7C3799A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CONVIVENCIA!$B$21:$B$23</c:f>
              <c:strCache>
                <c:ptCount val="3"/>
                <c:pt idx="0">
                  <c:v>SIEMPRE</c:v>
                </c:pt>
                <c:pt idx="1">
                  <c:v>ALGUNAS VECES</c:v>
                </c:pt>
                <c:pt idx="2">
                  <c:v>NUNCA</c:v>
                </c:pt>
              </c:strCache>
            </c:strRef>
          </c:cat>
          <c:val>
            <c:numRef>
              <c:f>CONVIVENCIA!$E$21:$E$23</c:f>
              <c:numCache>
                <c:formatCode>0</c:formatCode>
                <c:ptCount val="3"/>
                <c:pt idx="0">
                  <c:v>47</c:v>
                </c:pt>
                <c:pt idx="1">
                  <c:v>48</c:v>
                </c:pt>
                <c:pt idx="2">
                  <c:v>5</c:v>
                </c:pt>
              </c:numCache>
            </c:numRef>
          </c:val>
          <c:extLst>
            <c:ext xmlns:c16="http://schemas.microsoft.com/office/drawing/2014/chart" uri="{C3380CC4-5D6E-409C-BE32-E72D297353CC}">
              <c16:uniqueId val="{00000003-C7E3-498C-9B13-988D7C3799A2}"/>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3273351142586308E-2"/>
                </c:manualLayout>
              </c:layout>
              <c:tx>
                <c:rich>
                  <a:bodyPr/>
                  <a:lstStyle/>
                  <a:p>
                    <a:r>
                      <a:rPr lang="en-US"/>
                      <a:t>53</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0A7-4719-8E88-58FD3154FD6F}"/>
                </c:ext>
              </c:extLst>
            </c:dLbl>
            <c:dLbl>
              <c:idx val="1"/>
              <c:layout>
                <c:manualLayout>
                  <c:x val="-1.845331840794068E-3"/>
                  <c:y val="9.949157455209201E-2"/>
                </c:manualLayout>
              </c:layout>
              <c:tx>
                <c:rich>
                  <a:bodyPr/>
                  <a:lstStyle/>
                  <a:p>
                    <a:fld id="{40DEFF55-1122-42CF-99C1-C6E179948811}" type="VALUE">
                      <a:rPr lang="en-US"/>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0A7-4719-8E88-58FD3154FD6F}"/>
                </c:ext>
              </c:extLst>
            </c:dLbl>
            <c:dLbl>
              <c:idx val="2"/>
              <c:tx>
                <c:rich>
                  <a:bodyPr/>
                  <a:lstStyle/>
                  <a:p>
                    <a:fld id="{906C8C1C-4AD9-4FD8-855F-A757FF1374E2}"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0A7-4719-8E88-58FD3154FD6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CONVIVENCIA!$B$37:$B$39</c:f>
              <c:strCache>
                <c:ptCount val="3"/>
                <c:pt idx="0">
                  <c:v>SIEMPRE</c:v>
                </c:pt>
                <c:pt idx="1">
                  <c:v>ALGUNAS VECES</c:v>
                </c:pt>
                <c:pt idx="2">
                  <c:v>NUNCA</c:v>
                </c:pt>
              </c:strCache>
            </c:strRef>
          </c:cat>
          <c:val>
            <c:numRef>
              <c:f>CONVIVENCIA!$E$37:$E$39</c:f>
              <c:numCache>
                <c:formatCode>0</c:formatCode>
                <c:ptCount val="3"/>
                <c:pt idx="0">
                  <c:v>53</c:v>
                </c:pt>
                <c:pt idx="1">
                  <c:v>47</c:v>
                </c:pt>
                <c:pt idx="2">
                  <c:v>0</c:v>
                </c:pt>
              </c:numCache>
            </c:numRef>
          </c:val>
          <c:extLst>
            <c:ext xmlns:c16="http://schemas.microsoft.com/office/drawing/2014/chart" uri="{C3380CC4-5D6E-409C-BE32-E72D297353CC}">
              <c16:uniqueId val="{00000003-10A7-4719-8E88-58FD3154FD6F}"/>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554761814485469E-3"/>
                  <c:y val="0.10800951324179622"/>
                </c:manualLayout>
              </c:layout>
              <c:tx>
                <c:rich>
                  <a:bodyPr/>
                  <a:lstStyle/>
                  <a:p>
                    <a:fld id="{32EFD51C-D77B-4678-B1D0-D137FDC3FD90}"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512-499D-8669-FF8801340B23}"/>
                </c:ext>
              </c:extLst>
            </c:dLbl>
            <c:dLbl>
              <c:idx val="1"/>
              <c:layout>
                <c:manualLayout>
                  <c:x val="1.7638690453621285E-3"/>
                  <c:y val="0.11118626363126077"/>
                </c:manualLayout>
              </c:layout>
              <c:tx>
                <c:rich>
                  <a:bodyPr/>
                  <a:lstStyle/>
                  <a:p>
                    <a:fld id="{90109BA6-5670-4806-83F8-B009E4424695}"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512-499D-8669-FF8801340B2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CONVIVENCIA!$B$54:$B$55</c:f>
              <c:strCache>
                <c:ptCount val="2"/>
                <c:pt idx="0">
                  <c:v>SI</c:v>
                </c:pt>
                <c:pt idx="1">
                  <c:v>NO</c:v>
                </c:pt>
              </c:strCache>
            </c:strRef>
          </c:cat>
          <c:val>
            <c:numRef>
              <c:f>CONVIVENCIA!$E$54:$E$55</c:f>
              <c:numCache>
                <c:formatCode>0</c:formatCode>
                <c:ptCount val="2"/>
                <c:pt idx="0">
                  <c:v>35</c:v>
                </c:pt>
                <c:pt idx="1">
                  <c:v>65</c:v>
                </c:pt>
              </c:numCache>
            </c:numRef>
          </c:val>
          <c:extLst>
            <c:ext xmlns:c16="http://schemas.microsoft.com/office/drawing/2014/chart" uri="{C3380CC4-5D6E-409C-BE32-E72D297353CC}">
              <c16:uniqueId val="{00000000-8512-499D-8669-FF8801340B23}"/>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865171131458964E-3"/>
                  <c:y val="0.10258240148775366"/>
                </c:manualLayout>
              </c:layout>
              <c:tx>
                <c:rich>
                  <a:bodyPr/>
                  <a:lstStyle/>
                  <a:p>
                    <a:r>
                      <a:rPr lang="en-US" dirty="0"/>
                      <a:t>24</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B3-4929-AA1F-8BA85CBB5EB3}"/>
                </c:ext>
              </c:extLst>
            </c:dLbl>
            <c:dLbl>
              <c:idx val="1"/>
              <c:layout>
                <c:manualLayout>
                  <c:x val="-6.550487076415938E-17"/>
                  <c:y val="0.10258240148775366"/>
                </c:manualLayout>
              </c:layout>
              <c:tx>
                <c:rich>
                  <a:bodyPr/>
                  <a:lstStyle/>
                  <a:p>
                    <a:fld id="{ADD1C5F0-A8C7-449C-9B8C-71B62D7D15D2}"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3B3-4929-AA1F-8BA85CBB5EB3}"/>
                </c:ext>
              </c:extLst>
            </c:dLbl>
            <c:dLbl>
              <c:idx val="2"/>
              <c:layout>
                <c:manualLayout>
                  <c:x val="5.3595513394376886E-3"/>
                  <c:y val="0.10258240148775355"/>
                </c:manualLayout>
              </c:layout>
              <c:tx>
                <c:rich>
                  <a:bodyPr/>
                  <a:lstStyle/>
                  <a:p>
                    <a:fld id="{B2C2F6C6-9042-482C-99CD-80583D61350D}"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3B3-4929-AA1F-8BA85CBB5EB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CONVIVENCIA!$B$71:$B$73</c:f>
              <c:strCache>
                <c:ptCount val="3"/>
                <c:pt idx="0">
                  <c:v>SIEMPRE</c:v>
                </c:pt>
                <c:pt idx="1">
                  <c:v>ALGUNAS VECES</c:v>
                </c:pt>
                <c:pt idx="2">
                  <c:v>NUNCA</c:v>
                </c:pt>
              </c:strCache>
            </c:strRef>
          </c:cat>
          <c:val>
            <c:numRef>
              <c:f>CONVIVENCIA!$E$71:$E$73</c:f>
              <c:numCache>
                <c:formatCode>0</c:formatCode>
                <c:ptCount val="3"/>
                <c:pt idx="0">
                  <c:v>24</c:v>
                </c:pt>
                <c:pt idx="1">
                  <c:v>60.465116279069761</c:v>
                </c:pt>
                <c:pt idx="2">
                  <c:v>16</c:v>
                </c:pt>
              </c:numCache>
            </c:numRef>
          </c:val>
          <c:extLst>
            <c:ext xmlns:c16="http://schemas.microsoft.com/office/drawing/2014/chart" uri="{C3380CC4-5D6E-409C-BE32-E72D297353CC}">
              <c16:uniqueId val="{00000003-83B3-4929-AA1F-8BA85CBB5EB3}"/>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23959031860922E-3"/>
                  <c:y val="0.10628245485395513"/>
                </c:manualLayout>
              </c:layout>
              <c:tx>
                <c:rich>
                  <a:bodyPr/>
                  <a:lstStyle/>
                  <a:p>
                    <a:r>
                      <a:rPr lang="en-US"/>
                      <a:t>77</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B6-4A6D-9AE2-9C2F6C9C4B49}"/>
                </c:ext>
              </c:extLst>
            </c:dLbl>
            <c:dLbl>
              <c:idx val="1"/>
              <c:layout>
                <c:manualLayout>
                  <c:x val="-5.4371877095582763E-3"/>
                  <c:y val="0.10003054574489897"/>
                </c:manualLayout>
              </c:layout>
              <c:tx>
                <c:rich>
                  <a:bodyPr/>
                  <a:lstStyle/>
                  <a:p>
                    <a:fld id="{6B3CC5BA-78CC-4DCF-A802-69B48BED3BA4}"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EB6-4A6D-9AE2-9C2F6C9C4B49}"/>
                </c:ext>
              </c:extLst>
            </c:dLbl>
            <c:dLbl>
              <c:idx val="2"/>
              <c:layout>
                <c:manualLayout>
                  <c:x val="-1.0874375419116553E-2"/>
                  <c:y val="0.10315650029942706"/>
                </c:manualLayout>
              </c:layout>
              <c:tx>
                <c:rich>
                  <a:bodyPr/>
                  <a:lstStyle/>
                  <a:p>
                    <a:fld id="{3365A713-9DEA-46F4-ACC4-62F77C3CF5A0}"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EB6-4A6D-9AE2-9C2F6C9C4B4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CONVIVENCIA!$I$85:$I$87</c:f>
              <c:strCache>
                <c:ptCount val="3"/>
                <c:pt idx="0">
                  <c:v>COMPAÑEROS</c:v>
                </c:pt>
                <c:pt idx="1">
                  <c:v>INSTITUCIONALES</c:v>
                </c:pt>
                <c:pt idx="2">
                  <c:v>PERSONALES</c:v>
                </c:pt>
              </c:strCache>
            </c:strRef>
          </c:cat>
          <c:val>
            <c:numRef>
              <c:f>CONVIVENCIA!$L$85:$L$87</c:f>
              <c:numCache>
                <c:formatCode>0</c:formatCode>
                <c:ptCount val="3"/>
                <c:pt idx="0">
                  <c:v>77</c:v>
                </c:pt>
                <c:pt idx="1">
                  <c:v>49</c:v>
                </c:pt>
                <c:pt idx="2">
                  <c:v>48.837209302325576</c:v>
                </c:pt>
              </c:numCache>
            </c:numRef>
          </c:val>
          <c:extLst>
            <c:ext xmlns:c16="http://schemas.microsoft.com/office/drawing/2014/chart" uri="{C3380CC4-5D6E-409C-BE32-E72D297353CC}">
              <c16:uniqueId val="{00000001-EEB6-4A6D-9AE2-9C2F6C9C4B49}"/>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8.5827419576329136E-3"/>
                  <c:y val="0.10663713542612988"/>
                </c:manualLayout>
              </c:layout>
              <c:tx>
                <c:rich>
                  <a:bodyPr/>
                  <a:lstStyle/>
                  <a:p>
                    <a:fld id="{9E2E02AC-4895-4FFE-9267-7D991256A8FE}"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BFB-471E-B6D0-462BAFAF73C4}"/>
                </c:ext>
              </c:extLst>
            </c:dLbl>
            <c:dLbl>
              <c:idx val="1"/>
              <c:layout>
                <c:manualLayout>
                  <c:x val="-5.1496451745797296E-3"/>
                  <c:y val="0.10367499277540404"/>
                </c:manualLayout>
              </c:layout>
              <c:tx>
                <c:rich>
                  <a:bodyPr/>
                  <a:lstStyle/>
                  <a:p>
                    <a:fld id="{A3AA64BE-C1CA-4E9E-9A58-807E68FDAA18}"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BFB-471E-B6D0-462BAFAF73C4}"/>
                </c:ext>
              </c:extLst>
            </c:dLbl>
            <c:dLbl>
              <c:idx val="2"/>
              <c:tx>
                <c:rich>
                  <a:bodyPr/>
                  <a:lstStyle/>
                  <a:p>
                    <a:fld id="{F72B3FDE-BC99-4074-92FC-3E8E0F7F6AB7}"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BFB-471E-B6D0-462BAFAF73C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CONVIVENCIA!$B$114:$B$116</c:f>
              <c:strCache>
                <c:ptCount val="3"/>
                <c:pt idx="0">
                  <c:v>SIEMPRE</c:v>
                </c:pt>
                <c:pt idx="1">
                  <c:v>ALGUNAS VECES</c:v>
                </c:pt>
                <c:pt idx="2">
                  <c:v>NUNCA</c:v>
                </c:pt>
              </c:strCache>
            </c:strRef>
          </c:cat>
          <c:val>
            <c:numRef>
              <c:f>CONVIVENCIA!$E$114:$E$116</c:f>
              <c:numCache>
                <c:formatCode>0</c:formatCode>
                <c:ptCount val="3"/>
                <c:pt idx="0">
                  <c:v>65</c:v>
                </c:pt>
                <c:pt idx="1">
                  <c:v>35</c:v>
                </c:pt>
                <c:pt idx="2">
                  <c:v>0</c:v>
                </c:pt>
              </c:numCache>
            </c:numRef>
          </c:val>
          <c:extLst>
            <c:ext xmlns:c16="http://schemas.microsoft.com/office/drawing/2014/chart" uri="{C3380CC4-5D6E-409C-BE32-E72D297353CC}">
              <c16:uniqueId val="{00000000-CBFB-471E-B6D0-462BAFAF73C4}"/>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95666946040939E-3"/>
                  <c:y val="0.11419297263639654"/>
                </c:manualLayout>
              </c:layout>
              <c:tx>
                <c:rich>
                  <a:bodyPr/>
                  <a:lstStyle/>
                  <a:p>
                    <a:r>
                      <a:rPr lang="en-US"/>
                      <a:t>67</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B9-4161-AF58-DBD28CD79600}"/>
                </c:ext>
              </c:extLst>
            </c:dLbl>
            <c:dLbl>
              <c:idx val="1"/>
              <c:layout>
                <c:manualLayout>
                  <c:x val="-7.4382667784163754E-3"/>
                  <c:y val="9.8332837548008131E-2"/>
                </c:manualLayout>
              </c:layout>
              <c:tx>
                <c:rich>
                  <a:bodyPr/>
                  <a:lstStyle/>
                  <a:p>
                    <a:r>
                      <a:rPr lang="en-US"/>
                      <a:t>33</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B9-4161-AF58-DBD28CD79600}"/>
                </c:ext>
              </c:extLst>
            </c:dLbl>
            <c:dLbl>
              <c:idx val="2"/>
              <c:tx>
                <c:rich>
                  <a:bodyPr/>
                  <a:lstStyle/>
                  <a:p>
                    <a:fld id="{8D0545C5-22DC-49E7-A24C-94EF87BBC784}"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7B9-4161-AF58-DBD28CD7960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(MANDOS!$B$3,MANDOS!$B$4,MANDOS!$B$5)</c:f>
              <c:strCache>
                <c:ptCount val="3"/>
                <c:pt idx="0">
                  <c:v>SIEMPRE</c:v>
                </c:pt>
                <c:pt idx="1">
                  <c:v>ALGUNAS VECES</c:v>
                </c:pt>
                <c:pt idx="2">
                  <c:v>NUNCA</c:v>
                </c:pt>
              </c:strCache>
            </c:strRef>
          </c:cat>
          <c:val>
            <c:numRef>
              <c:f>(MANDOS!$E$3,MANDOS!$E$4,MANDOS!$E$5)</c:f>
              <c:numCache>
                <c:formatCode>0</c:formatCode>
                <c:ptCount val="3"/>
                <c:pt idx="0">
                  <c:v>67</c:v>
                </c:pt>
                <c:pt idx="1">
                  <c:v>33</c:v>
                </c:pt>
                <c:pt idx="2">
                  <c:v>0</c:v>
                </c:pt>
              </c:numCache>
            </c:numRef>
          </c:val>
          <c:extLst>
            <c:ext xmlns:c16="http://schemas.microsoft.com/office/drawing/2014/chart" uri="{C3380CC4-5D6E-409C-BE32-E72D297353CC}">
              <c16:uniqueId val="{00000003-A7B9-4161-AF58-DBD28CD79600}"/>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4384395760814861E-3"/>
                  <c:y val="9.5485271087704993E-2"/>
                </c:manualLayout>
              </c:layout>
              <c:tx>
                <c:rich>
                  <a:bodyPr/>
                  <a:lstStyle/>
                  <a:p>
                    <a:r>
                      <a:rPr lang="en-US"/>
                      <a:t>63</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E5-4FCB-9770-DED1A6272BD1}"/>
                </c:ext>
              </c:extLst>
            </c:dLbl>
            <c:dLbl>
              <c:idx val="1"/>
              <c:layout>
                <c:manualLayout>
                  <c:x val="0"/>
                  <c:y val="0.11088612126314135"/>
                </c:manualLayout>
              </c:layout>
              <c:tx>
                <c:rich>
                  <a:bodyPr/>
                  <a:lstStyle/>
                  <a:p>
                    <a:fld id="{1FA01FA1-A294-488D-AA6F-A55EE1216D5B}" type="VALUE">
                      <a:rPr lang="en-US"/>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3E5-4FCB-9770-DED1A6272BD1}"/>
                </c:ext>
              </c:extLst>
            </c:dLbl>
            <c:dLbl>
              <c:idx val="2"/>
              <c:tx>
                <c:rich>
                  <a:bodyPr/>
                  <a:lstStyle/>
                  <a:p>
                    <a:fld id="{620AE7CF-61D2-4704-BBBC-16200DCDDC00}"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3E5-4FCB-9770-DED1A6272BD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MANDOS!$B$20:$B$22</c:f>
              <c:strCache>
                <c:ptCount val="3"/>
                <c:pt idx="0">
                  <c:v>SIEMPRE</c:v>
                </c:pt>
                <c:pt idx="1">
                  <c:v>ALGUNAS VECES</c:v>
                </c:pt>
                <c:pt idx="2">
                  <c:v>NUNCA</c:v>
                </c:pt>
              </c:strCache>
            </c:strRef>
          </c:cat>
          <c:val>
            <c:numRef>
              <c:f>MANDOS!$E$20:$E$22</c:f>
              <c:numCache>
                <c:formatCode>0</c:formatCode>
                <c:ptCount val="3"/>
                <c:pt idx="0">
                  <c:v>63</c:v>
                </c:pt>
                <c:pt idx="1">
                  <c:v>37</c:v>
                </c:pt>
                <c:pt idx="2">
                  <c:v>0</c:v>
                </c:pt>
              </c:numCache>
            </c:numRef>
          </c:val>
          <c:extLst>
            <c:ext xmlns:c16="http://schemas.microsoft.com/office/drawing/2014/chart" uri="{C3380CC4-5D6E-409C-BE32-E72D297353CC}">
              <c16:uniqueId val="{00000003-B3E5-4FCB-9770-DED1A6272BD1}"/>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314-47F8-8102-340A0E02604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314-47F8-8102-340A0E02604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314-47F8-8102-340A0E02604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043545468597979E-3"/>
                  <c:y val="0.11009841485528554"/>
                </c:manualLayout>
              </c:layout>
              <c:tx>
                <c:rich>
                  <a:bodyPr/>
                  <a:lstStyle/>
                  <a:p>
                    <a:r>
                      <a:rPr lang="en-US"/>
                      <a:t>72</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6F-4B94-B99B-2043AC26F29F}"/>
                </c:ext>
              </c:extLst>
            </c:dLbl>
            <c:dLbl>
              <c:idx val="1"/>
              <c:layout>
                <c:manualLayout>
                  <c:x val="-5.4130636405793943E-3"/>
                  <c:y val="9.7515738871824395E-2"/>
                </c:manualLayout>
              </c:layout>
              <c:tx>
                <c:rich>
                  <a:bodyPr/>
                  <a:lstStyle/>
                  <a:p>
                    <a:fld id="{95B26C55-642E-4315-A44C-6425ABA8F8CC}"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16F-4B94-B99B-2043AC26F29F}"/>
                </c:ext>
              </c:extLst>
            </c:dLbl>
            <c:dLbl>
              <c:idx val="2"/>
              <c:tx>
                <c:rich>
                  <a:bodyPr/>
                  <a:lstStyle/>
                  <a:p>
                    <a:fld id="{7018783B-ABEA-4716-9B4D-3A317B677065}"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16F-4B94-B99B-2043AC26F29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MANDOS!$B$35:$B$37</c:f>
              <c:strCache>
                <c:ptCount val="3"/>
                <c:pt idx="0">
                  <c:v>SIEMPRE</c:v>
                </c:pt>
                <c:pt idx="1">
                  <c:v>ALGUNAS VECES</c:v>
                </c:pt>
                <c:pt idx="2">
                  <c:v>NUNCA</c:v>
                </c:pt>
              </c:strCache>
            </c:strRef>
          </c:cat>
          <c:val>
            <c:numRef>
              <c:f>MANDOS!$E$35:$E$37</c:f>
              <c:numCache>
                <c:formatCode>0</c:formatCode>
                <c:ptCount val="3"/>
                <c:pt idx="0">
                  <c:v>72</c:v>
                </c:pt>
                <c:pt idx="1">
                  <c:v>25.581395348837212</c:v>
                </c:pt>
                <c:pt idx="2">
                  <c:v>2</c:v>
                </c:pt>
              </c:numCache>
            </c:numRef>
          </c:val>
          <c:extLst>
            <c:ext xmlns:c16="http://schemas.microsoft.com/office/drawing/2014/chart" uri="{C3380CC4-5D6E-409C-BE32-E72D297353CC}">
              <c16:uniqueId val="{00000003-316F-4B94-B99B-2043AC26F29F}"/>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767597931572959"/>
                </c:manualLayout>
              </c:layout>
              <c:tx>
                <c:rich>
                  <a:bodyPr/>
                  <a:lstStyle/>
                  <a:p>
                    <a:fld id="{D73CB1C4-732B-4B10-811F-C0844B683FC5}"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FFE-4F3F-B58B-B73C255578AA}"/>
                </c:ext>
              </c:extLst>
            </c:dLbl>
            <c:dLbl>
              <c:idx val="1"/>
              <c:layout>
                <c:manualLayout>
                  <c:x val="-5.3582458481329677E-3"/>
                  <c:y val="0.10441307085161654"/>
                </c:manualLayout>
              </c:layout>
              <c:tx>
                <c:rich>
                  <a:bodyPr/>
                  <a:lstStyle/>
                  <a:p>
                    <a:fld id="{3B73362A-7F10-436A-B29E-3ED05B061D00}"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FFE-4F3F-B58B-B73C255578A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(MANDOS!$B$51,MANDOS!$B$52)</c:f>
              <c:strCache>
                <c:ptCount val="2"/>
                <c:pt idx="0">
                  <c:v>SI</c:v>
                </c:pt>
                <c:pt idx="1">
                  <c:v>NO</c:v>
                </c:pt>
              </c:strCache>
            </c:strRef>
          </c:cat>
          <c:val>
            <c:numRef>
              <c:f>(MANDOS!$E$51,MANDOS!$E$52)</c:f>
              <c:numCache>
                <c:formatCode>0</c:formatCode>
                <c:ptCount val="2"/>
                <c:pt idx="0">
                  <c:v>83.720930232558146</c:v>
                </c:pt>
                <c:pt idx="1">
                  <c:v>16.279069767441861</c:v>
                </c:pt>
              </c:numCache>
            </c:numRef>
          </c:val>
          <c:extLst>
            <c:ext xmlns:c16="http://schemas.microsoft.com/office/drawing/2014/chart" uri="{C3380CC4-5D6E-409C-BE32-E72D297353CC}">
              <c16:uniqueId val="{00000002-5FFE-4F3F-B58B-B73C255578AA}"/>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4455534697608844E-3"/>
                  <c:y val="0.10346546349491079"/>
                </c:manualLayout>
              </c:layout>
              <c:tx>
                <c:rich>
                  <a:bodyPr/>
                  <a:lstStyle/>
                  <a:p>
                    <a:r>
                      <a:rPr lang="en-US"/>
                      <a:t>63</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B5-4F42-80F8-A753702B239A}"/>
                </c:ext>
              </c:extLst>
            </c:dLbl>
            <c:dLbl>
              <c:idx val="1"/>
              <c:layout>
                <c:manualLayout>
                  <c:x val="-6.6555995769868226E-17"/>
                  <c:y val="0.11914204887292758"/>
                </c:manualLayout>
              </c:layout>
              <c:tx>
                <c:rich>
                  <a:bodyPr/>
                  <a:lstStyle/>
                  <a:p>
                    <a:r>
                      <a:rPr lang="en-US"/>
                      <a:t>28</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B5-4F42-80F8-A753702B239A}"/>
                </c:ext>
              </c:extLst>
            </c:dLbl>
            <c:dLbl>
              <c:idx val="2"/>
              <c:tx>
                <c:rich>
                  <a:bodyPr/>
                  <a:lstStyle/>
                  <a:p>
                    <a:r>
                      <a:rPr lang="en-US"/>
                      <a:t>9</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B5-4F42-80F8-A753702B239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(MANDOS!$B$68,MANDOS!$B$69,MANDOS!$B$70)</c:f>
              <c:strCache>
                <c:ptCount val="3"/>
                <c:pt idx="0">
                  <c:v>SIEMPRE</c:v>
                </c:pt>
                <c:pt idx="1">
                  <c:v>ALGUNAS VECES</c:v>
                </c:pt>
                <c:pt idx="2">
                  <c:v>NUNCA</c:v>
                </c:pt>
              </c:strCache>
            </c:strRef>
          </c:cat>
          <c:val>
            <c:numRef>
              <c:f>(MANDOS!$E$68,MANDOS!$E$69,MANDOS!$E$70)</c:f>
              <c:numCache>
                <c:formatCode>0</c:formatCode>
                <c:ptCount val="3"/>
                <c:pt idx="0">
                  <c:v>63</c:v>
                </c:pt>
                <c:pt idx="1">
                  <c:v>27.906976744186046</c:v>
                </c:pt>
                <c:pt idx="2">
                  <c:v>9</c:v>
                </c:pt>
              </c:numCache>
            </c:numRef>
          </c:val>
          <c:extLst>
            <c:ext xmlns:c16="http://schemas.microsoft.com/office/drawing/2014/chart" uri="{C3380CC4-5D6E-409C-BE32-E72D297353CC}">
              <c16:uniqueId val="{00000003-76B5-4F42-80F8-A753702B239A}"/>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025125877421435"/>
                </c:manualLayout>
              </c:layout>
              <c:tx>
                <c:rich>
                  <a:bodyPr/>
                  <a:lstStyle/>
                  <a:p>
                    <a:fld id="{7F987A17-BB5C-4638-8DEA-C5883E7C1D2A}"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207-435C-8798-06DCEDABE1FA}"/>
                </c:ext>
              </c:extLst>
            </c:dLbl>
            <c:dLbl>
              <c:idx val="1"/>
              <c:layout>
                <c:manualLayout>
                  <c:x val="1.7964787601749705E-3"/>
                  <c:y val="0.11655133070416945"/>
                </c:manualLayout>
              </c:layout>
              <c:tx>
                <c:rich>
                  <a:bodyPr/>
                  <a:lstStyle/>
                  <a:p>
                    <a:fld id="{DD1B5DA8-9D43-4052-87B9-0DA3D8C83926}"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207-435C-8798-06DCEDABE1FA}"/>
                </c:ext>
              </c:extLst>
            </c:dLbl>
            <c:dLbl>
              <c:idx val="2"/>
              <c:tx>
                <c:rich>
                  <a:bodyPr/>
                  <a:lstStyle/>
                  <a:p>
                    <a:fld id="{709578C8-41C4-46FB-9BB5-719AAB22C232}"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207-435C-8798-06DCEDABE1F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MANDOS!$B$84:$B$86</c:f>
              <c:strCache>
                <c:ptCount val="3"/>
                <c:pt idx="0">
                  <c:v>SIEMPRE</c:v>
                </c:pt>
                <c:pt idx="1">
                  <c:v>ALGUNAS VECES</c:v>
                </c:pt>
                <c:pt idx="2">
                  <c:v>NUNCA</c:v>
                </c:pt>
              </c:strCache>
            </c:strRef>
          </c:cat>
          <c:val>
            <c:numRef>
              <c:f>MANDOS!$E$84:$E$86</c:f>
              <c:numCache>
                <c:formatCode>0</c:formatCode>
                <c:ptCount val="3"/>
                <c:pt idx="0">
                  <c:v>51</c:v>
                </c:pt>
                <c:pt idx="1">
                  <c:v>44.186046511627907</c:v>
                </c:pt>
                <c:pt idx="2">
                  <c:v>5</c:v>
                </c:pt>
              </c:numCache>
            </c:numRef>
          </c:val>
          <c:extLst>
            <c:ext xmlns:c16="http://schemas.microsoft.com/office/drawing/2014/chart" uri="{C3380CC4-5D6E-409C-BE32-E72D297353CC}">
              <c16:uniqueId val="{00000000-65E2-46F7-BAFC-81381CA0B8B1}"/>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35812675048077E-3"/>
                  <c:y val="0.11471535562387515"/>
                </c:manualLayout>
              </c:layout>
              <c:tx>
                <c:rich>
                  <a:bodyPr/>
                  <a:lstStyle/>
                  <a:p>
                    <a:fld id="{09EB07BC-FD07-42A4-AC77-4F9FD22099E5}"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A63-46C7-A152-DA760615DE1B}"/>
                </c:ext>
              </c:extLst>
            </c:dLbl>
            <c:dLbl>
              <c:idx val="1"/>
              <c:layout>
                <c:manualLayout>
                  <c:x val="-3.6271625350096821E-3"/>
                  <c:y val="0.10515574265521895"/>
                </c:manualLayout>
              </c:layout>
              <c:tx>
                <c:rich>
                  <a:bodyPr/>
                  <a:lstStyle/>
                  <a:p>
                    <a:fld id="{DDF9C622-E30E-4513-825C-26F1B9DCDC5D}"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A63-46C7-A152-DA760615DE1B}"/>
                </c:ext>
              </c:extLst>
            </c:dLbl>
            <c:dLbl>
              <c:idx val="2"/>
              <c:tx>
                <c:rich>
                  <a:bodyPr/>
                  <a:lstStyle/>
                  <a:p>
                    <a:fld id="{CDC730A0-C266-4373-A538-8132DC787EBF}"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A63-46C7-A152-DA760615DE1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(MANDOS!$B$100,MANDOS!$B$101,MANDOS!$B$102)</c:f>
              <c:strCache>
                <c:ptCount val="3"/>
                <c:pt idx="0">
                  <c:v>SIEMPRE</c:v>
                </c:pt>
                <c:pt idx="1">
                  <c:v>ALGUNAS VECES</c:v>
                </c:pt>
                <c:pt idx="2">
                  <c:v>NUNCA</c:v>
                </c:pt>
              </c:strCache>
            </c:strRef>
          </c:cat>
          <c:val>
            <c:numRef>
              <c:f>(MANDOS!$E$100,MANDOS!$E$101,MANDOS!$E$102)</c:f>
              <c:numCache>
                <c:formatCode>0</c:formatCode>
                <c:ptCount val="3"/>
                <c:pt idx="0">
                  <c:v>44</c:v>
                </c:pt>
                <c:pt idx="1">
                  <c:v>48.837209302325576</c:v>
                </c:pt>
                <c:pt idx="2">
                  <c:v>7</c:v>
                </c:pt>
              </c:numCache>
            </c:numRef>
          </c:val>
          <c:extLst>
            <c:ext xmlns:c16="http://schemas.microsoft.com/office/drawing/2014/chart" uri="{C3380CC4-5D6E-409C-BE32-E72D297353CC}">
              <c16:uniqueId val="{00000000-D40D-4469-882A-80371B7AB02E}"/>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4458979335206777E-2"/>
                </c:manualLayout>
              </c:layout>
              <c:tx>
                <c:rich>
                  <a:bodyPr/>
                  <a:lstStyle/>
                  <a:p>
                    <a:fld id="{0F4489DA-9A78-47CF-AFB3-7604B093A391}"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887-47B0-A9EF-FBA5F0C20E71}"/>
                </c:ext>
              </c:extLst>
            </c:dLbl>
            <c:dLbl>
              <c:idx val="1"/>
              <c:tx>
                <c:rich>
                  <a:bodyPr/>
                  <a:lstStyle/>
                  <a:p>
                    <a:fld id="{1E5B437A-7DA9-452A-80B8-FAA440206555}"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87-47B0-A9EF-FBA5F0C20E71}"/>
                </c:ext>
              </c:extLst>
            </c:dLbl>
            <c:dLbl>
              <c:idx val="2"/>
              <c:tx>
                <c:rich>
                  <a:bodyPr/>
                  <a:lstStyle/>
                  <a:p>
                    <a:fld id="{D1D7C1BD-9FF0-4A12-8FDA-5B85EBB6DD2D}"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887-47B0-A9EF-FBA5F0C20E7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PUESTO!$B$3:$B$5</c:f>
              <c:strCache>
                <c:ptCount val="3"/>
                <c:pt idx="0">
                  <c:v>SIEMPRE</c:v>
                </c:pt>
                <c:pt idx="1">
                  <c:v>ALGUNAS VECES</c:v>
                </c:pt>
                <c:pt idx="2">
                  <c:v>NUNCA</c:v>
                </c:pt>
              </c:strCache>
            </c:strRef>
          </c:cat>
          <c:val>
            <c:numRef>
              <c:f>PUESTO!$E$3:$E$5</c:f>
              <c:numCache>
                <c:formatCode>0</c:formatCode>
                <c:ptCount val="3"/>
                <c:pt idx="0">
                  <c:v>98</c:v>
                </c:pt>
                <c:pt idx="1">
                  <c:v>2</c:v>
                </c:pt>
                <c:pt idx="2">
                  <c:v>0</c:v>
                </c:pt>
              </c:numCache>
            </c:numRef>
          </c:val>
          <c:extLst>
            <c:ext xmlns:c16="http://schemas.microsoft.com/office/drawing/2014/chart" uri="{C3380CC4-5D6E-409C-BE32-E72D297353CC}">
              <c16:uniqueId val="{00000003-5887-47B0-A9EF-FBA5F0C20E71}"/>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4074074074073739E-3"/>
                  <c:y val="9.1647078406601287E-2"/>
                </c:manualLayout>
              </c:layout>
              <c:tx>
                <c:rich>
                  <a:bodyPr/>
                  <a:lstStyle/>
                  <a:p>
                    <a:fld id="{65615BF0-CE79-46E0-813F-3DCF6430CF2E}"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0A4-492A-8483-6F4B7156C0C3}"/>
                </c:ext>
              </c:extLst>
            </c:dLbl>
            <c:dLbl>
              <c:idx val="1"/>
              <c:layout>
                <c:manualLayout>
                  <c:x val="-1.8518518518518519E-3"/>
                  <c:y val="9.1647078406601287E-2"/>
                </c:manualLayout>
              </c:layout>
              <c:tx>
                <c:rich>
                  <a:bodyPr/>
                  <a:lstStyle/>
                  <a:p>
                    <a:fld id="{EF6AEDBD-F467-477E-863D-59D0BDD967A7}"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A4-492A-8483-6F4B7156C0C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(PUESTO!$B$19,PUESTO!$B$20)</c:f>
              <c:strCache>
                <c:ptCount val="2"/>
                <c:pt idx="0">
                  <c:v>SI</c:v>
                </c:pt>
                <c:pt idx="1">
                  <c:v>NO</c:v>
                </c:pt>
              </c:strCache>
            </c:strRef>
          </c:cat>
          <c:val>
            <c:numRef>
              <c:f>(PUESTO!$E$19,PUESTO!$E$20)</c:f>
              <c:numCache>
                <c:formatCode>0</c:formatCode>
                <c:ptCount val="2"/>
                <c:pt idx="0">
                  <c:v>21</c:v>
                </c:pt>
                <c:pt idx="1">
                  <c:v>79</c:v>
                </c:pt>
              </c:numCache>
            </c:numRef>
          </c:val>
          <c:extLst>
            <c:ext xmlns:c16="http://schemas.microsoft.com/office/drawing/2014/chart" uri="{C3380CC4-5D6E-409C-BE32-E72D297353CC}">
              <c16:uniqueId val="{00000000-D705-438C-9061-39F5CBBA2955}"/>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642370353168731E-17"/>
                  <c:y val="0.10719221115970412"/>
                </c:manualLayout>
              </c:layout>
              <c:tx>
                <c:rich>
                  <a:bodyPr/>
                  <a:lstStyle/>
                  <a:p>
                    <a:r>
                      <a:rPr lang="en-US"/>
                      <a:t>70</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8B-426D-8C73-75ED586AE6C3}"/>
                </c:ext>
              </c:extLst>
            </c:dLbl>
            <c:dLbl>
              <c:idx val="1"/>
              <c:layout>
                <c:manualLayout>
                  <c:x val="-1.8896056660793019E-3"/>
                  <c:y val="0.10394396233668267"/>
                </c:manualLayout>
              </c:layout>
              <c:tx>
                <c:rich>
                  <a:bodyPr/>
                  <a:lstStyle/>
                  <a:p>
                    <a:r>
                      <a:rPr lang="en-US"/>
                      <a:t>30</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8B-426D-8C73-75ED586AE6C3}"/>
                </c:ext>
              </c:extLst>
            </c:dLbl>
            <c:dLbl>
              <c:idx val="2"/>
              <c:tx>
                <c:rich>
                  <a:bodyPr/>
                  <a:lstStyle/>
                  <a:p>
                    <a:fld id="{BB1EACAE-C370-42AC-B361-CC4A82FBA9CD}"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E8B-426D-8C73-75ED586AE6C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(PUESTO!$B$36,PUESTO!$B$37,PUESTO!$B$38)</c:f>
              <c:strCache>
                <c:ptCount val="3"/>
                <c:pt idx="0">
                  <c:v>SIEMPRE</c:v>
                </c:pt>
                <c:pt idx="1">
                  <c:v>ALGUNAS VECES</c:v>
                </c:pt>
                <c:pt idx="2">
                  <c:v>NUNCA</c:v>
                </c:pt>
              </c:strCache>
            </c:strRef>
          </c:cat>
          <c:val>
            <c:numRef>
              <c:f>(PUESTO!$E$36,PUESTO!$E$37,PUESTO!$E$38)</c:f>
              <c:numCache>
                <c:formatCode>0</c:formatCode>
                <c:ptCount val="3"/>
                <c:pt idx="0">
                  <c:v>70</c:v>
                </c:pt>
                <c:pt idx="1">
                  <c:v>30</c:v>
                </c:pt>
                <c:pt idx="2">
                  <c:v>0</c:v>
                </c:pt>
              </c:numCache>
            </c:numRef>
          </c:val>
          <c:extLst>
            <c:ext xmlns:c16="http://schemas.microsoft.com/office/drawing/2014/chart" uri="{C3380CC4-5D6E-409C-BE32-E72D297353CC}">
              <c16:uniqueId val="{00000003-5E8B-426D-8C73-75ED586AE6C3}"/>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721638987553446E-3"/>
                  <c:y val="0.12697178748819471"/>
                </c:manualLayout>
              </c:layout>
              <c:tx>
                <c:rich>
                  <a:bodyPr/>
                  <a:lstStyle/>
                  <a:p>
                    <a:fld id="{BF4E557E-05D5-41AE-863D-5DA5E0AB4B96}"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79-40B0-9D9F-B687284C2ABF}"/>
                </c:ext>
              </c:extLst>
            </c:dLbl>
            <c:dLbl>
              <c:idx val="1"/>
              <c:tx>
                <c:rich>
                  <a:bodyPr/>
                  <a:lstStyle/>
                  <a:p>
                    <a:fld id="{92481BAD-87A7-4E8E-AD90-561110C15E0D}"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079-40B0-9D9F-B687284C2AB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(PUESTO!$B$52,PUESTO!$B$53)</c:f>
              <c:strCache>
                <c:ptCount val="2"/>
                <c:pt idx="0">
                  <c:v>SI</c:v>
                </c:pt>
                <c:pt idx="1">
                  <c:v>NO</c:v>
                </c:pt>
              </c:strCache>
            </c:strRef>
          </c:cat>
          <c:val>
            <c:numRef>
              <c:f>(PUESTO!$E$52,PUESTO!$E$53)</c:f>
              <c:numCache>
                <c:formatCode>0</c:formatCode>
                <c:ptCount val="2"/>
                <c:pt idx="0">
                  <c:v>95</c:v>
                </c:pt>
                <c:pt idx="1">
                  <c:v>5</c:v>
                </c:pt>
              </c:numCache>
            </c:numRef>
          </c:val>
          <c:extLst>
            <c:ext xmlns:c16="http://schemas.microsoft.com/office/drawing/2014/chart" uri="{C3380CC4-5D6E-409C-BE32-E72D297353CC}">
              <c16:uniqueId val="{00000000-994A-482A-8F3B-3DB9E9C4D056}"/>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229732661204743E-3"/>
                  <c:y val="9.5304654144808362E-2"/>
                </c:manualLayout>
              </c:layout>
              <c:tx>
                <c:rich>
                  <a:bodyPr/>
                  <a:lstStyle/>
                  <a:p>
                    <a:fld id="{9B6D6CFC-C14C-431E-B112-3350E03F6DB3}"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584-4E45-A268-C6268E6A22E0}"/>
                </c:ext>
              </c:extLst>
            </c:dLbl>
            <c:dLbl>
              <c:idx val="1"/>
              <c:layout>
                <c:manualLayout>
                  <c:x val="6.8253721406061359E-17"/>
                  <c:y val="8.9155966780627177E-2"/>
                </c:manualLayout>
              </c:layout>
              <c:tx>
                <c:rich>
                  <a:bodyPr/>
                  <a:lstStyle/>
                  <a:p>
                    <a:fld id="{C486E768-5A84-4AC7-AE78-F7029CA14AE5}"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584-4E45-A268-C6268E6A22E0}"/>
                </c:ext>
              </c:extLst>
            </c:dLbl>
            <c:dLbl>
              <c:idx val="2"/>
              <c:tx>
                <c:rich>
                  <a:bodyPr/>
                  <a:lstStyle/>
                  <a:p>
                    <a:fld id="{F7BF1477-7382-450C-B026-E3EA616510C3}"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584-4E45-A268-C6268E6A22E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PUESTO!$B$69:$B$71</c:f>
              <c:strCache>
                <c:ptCount val="3"/>
                <c:pt idx="0">
                  <c:v>SIEMPRE</c:v>
                </c:pt>
                <c:pt idx="1">
                  <c:v>ALGUNAS VECES</c:v>
                </c:pt>
                <c:pt idx="2">
                  <c:v>NUNCA</c:v>
                </c:pt>
              </c:strCache>
            </c:strRef>
          </c:cat>
          <c:val>
            <c:numRef>
              <c:f>PUESTO!$E$69:$E$71</c:f>
              <c:numCache>
                <c:formatCode>0</c:formatCode>
                <c:ptCount val="3"/>
                <c:pt idx="0">
                  <c:v>86</c:v>
                </c:pt>
                <c:pt idx="1">
                  <c:v>11.627906976744185</c:v>
                </c:pt>
                <c:pt idx="2">
                  <c:v>2</c:v>
                </c:pt>
              </c:numCache>
            </c:numRef>
          </c:val>
          <c:extLst>
            <c:ext xmlns:c16="http://schemas.microsoft.com/office/drawing/2014/chart" uri="{C3380CC4-5D6E-409C-BE32-E72D297353CC}">
              <c16:uniqueId val="{00000000-E2C3-478F-AB6B-1EC1D231654B}"/>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GENERAL TRABAJADORES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Hoja1!$B$19</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E16-4E35-A94A-F546D1DBF5DD}"/>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E16-4E35-A94A-F546D1DBF5DD}"/>
              </c:ext>
            </c:extLst>
          </c:dPt>
          <c:dLbls>
            <c:dLbl>
              <c:idx val="0"/>
              <c:layout>
                <c:manualLayout>
                  <c:x val="-0.1164332956397727"/>
                  <c:y val="-9.5662470441689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E16-4E35-A94A-F546D1DBF5DD}"/>
                </c:ext>
              </c:extLst>
            </c:dLbl>
            <c:dLbl>
              <c:idx val="1"/>
              <c:layout>
                <c:manualLayout>
                  <c:x val="9.1905461660512375E-2"/>
                  <c:y val="7.42835801153119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E16-4E35-A94A-F546D1DBF5D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2"/>
                <c:pt idx="0">
                  <c:v>ENCUESTADOS</c:v>
                </c:pt>
                <c:pt idx="1">
                  <c:v>NO ENCUESTADOS</c:v>
                </c:pt>
              </c:strCache>
            </c:strRef>
          </c:cat>
          <c:val>
            <c:numRef>
              <c:f>Hoja1!$B$20:$B$21</c:f>
              <c:numCache>
                <c:formatCode>General</c:formatCode>
                <c:ptCount val="2"/>
                <c:pt idx="0">
                  <c:v>3108</c:v>
                </c:pt>
                <c:pt idx="1">
                  <c:v>1467</c:v>
                </c:pt>
              </c:numCache>
            </c:numRef>
          </c:val>
          <c:extLst>
            <c:ext xmlns:c16="http://schemas.microsoft.com/office/drawing/2014/chart" uri="{C3380CC4-5D6E-409C-BE32-E72D297353CC}">
              <c16:uniqueId val="{00000004-2E16-4E35-A94A-F546D1DBF5D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607878516850538E-17"/>
                  <c:y val="8.022234366507143E-2"/>
                </c:manualLayout>
              </c:layout>
              <c:tx>
                <c:rich>
                  <a:bodyPr/>
                  <a:lstStyle/>
                  <a:p>
                    <a:r>
                      <a:rPr lang="en-US" sz="1800" b="1">
                        <a:solidFill>
                          <a:schemeClr val="tx1"/>
                        </a:solidFill>
                      </a:rPr>
                      <a:t>100</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AA-427B-B869-6441CF231CB3}"/>
                </c:ext>
              </c:extLst>
            </c:dLbl>
            <c:dLbl>
              <c:idx val="1"/>
              <c:tx>
                <c:rich>
                  <a:bodyPr/>
                  <a:lstStyle/>
                  <a:p>
                    <a:fld id="{0B57008F-C4F2-4596-BD18-4244FB228F89}"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7AA-427B-B869-6441CF231CB3}"/>
                </c:ext>
              </c:extLst>
            </c:dLbl>
            <c:dLbl>
              <c:idx val="2"/>
              <c:tx>
                <c:rich>
                  <a:bodyPr/>
                  <a:lstStyle/>
                  <a:p>
                    <a:fld id="{412C6B6B-1DA8-45DB-8723-54B848A4D430}"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7AA-427B-B869-6441CF231CB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PUESTO!$B$85:$B$87</c:f>
              <c:strCache>
                <c:ptCount val="3"/>
                <c:pt idx="0">
                  <c:v>SIEMPRE</c:v>
                </c:pt>
                <c:pt idx="1">
                  <c:v>ALGUNAS VECES</c:v>
                </c:pt>
                <c:pt idx="2">
                  <c:v>NUNCA</c:v>
                </c:pt>
              </c:strCache>
            </c:strRef>
          </c:cat>
          <c:val>
            <c:numRef>
              <c:f>PUESTO!$E$85:$E$87</c:f>
              <c:numCache>
                <c:formatCode>0</c:formatCode>
                <c:ptCount val="3"/>
                <c:pt idx="0">
                  <c:v>100</c:v>
                </c:pt>
                <c:pt idx="1">
                  <c:v>0</c:v>
                </c:pt>
                <c:pt idx="2">
                  <c:v>0</c:v>
                </c:pt>
              </c:numCache>
            </c:numRef>
          </c:val>
          <c:extLst>
            <c:ext xmlns:c16="http://schemas.microsoft.com/office/drawing/2014/chart" uri="{C3380CC4-5D6E-409C-BE32-E72D297353CC}">
              <c16:uniqueId val="{00000003-E7AA-427B-B869-6441CF231CB3}"/>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5810235381041359E-2"/>
                </c:manualLayout>
              </c:layout>
              <c:tx>
                <c:rich>
                  <a:bodyPr/>
                  <a:lstStyle/>
                  <a:p>
                    <a:fld id="{3E5D6893-E290-41FA-A430-491EE5989660}"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501-4F56-A886-7F13046226F9}"/>
                </c:ext>
              </c:extLst>
            </c:dLbl>
            <c:dLbl>
              <c:idx val="1"/>
              <c:layout>
                <c:manualLayout>
                  <c:x val="0"/>
                  <c:y val="9.5810235381041303E-2"/>
                </c:manualLayout>
              </c:layout>
              <c:tx>
                <c:rich>
                  <a:bodyPr/>
                  <a:lstStyle/>
                  <a:p>
                    <a:fld id="{CCCDAA86-DDC2-4634-B352-26B0EF33BD6B}"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501-4F56-A886-7F13046226F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(PUESTO!$B$101,PUESTO!$B$102)</c:f>
              <c:strCache>
                <c:ptCount val="2"/>
                <c:pt idx="0">
                  <c:v>SI</c:v>
                </c:pt>
                <c:pt idx="1">
                  <c:v>NO</c:v>
                </c:pt>
              </c:strCache>
            </c:strRef>
          </c:cat>
          <c:val>
            <c:numRef>
              <c:f>(PUESTO!$E$101,PUESTO!$E$102)</c:f>
              <c:numCache>
                <c:formatCode>0</c:formatCode>
                <c:ptCount val="2"/>
                <c:pt idx="0">
                  <c:v>26</c:v>
                </c:pt>
                <c:pt idx="1">
                  <c:v>74</c:v>
                </c:pt>
              </c:numCache>
            </c:numRef>
          </c:val>
          <c:extLst>
            <c:ext xmlns:c16="http://schemas.microsoft.com/office/drawing/2014/chart" uri="{C3380CC4-5D6E-409C-BE32-E72D297353CC}">
              <c16:uniqueId val="{00000000-D783-408C-9333-EC554B39C477}"/>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08759894517144E-3"/>
                  <c:y val="8.6764951696288908E-2"/>
                </c:manualLayout>
              </c:layout>
              <c:tx>
                <c:rich>
                  <a:bodyPr/>
                  <a:lstStyle/>
                  <a:p>
                    <a:r>
                      <a:rPr lang="en-US"/>
                      <a:t>60</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C5-4A53-B679-248996CACE5E}"/>
                </c:ext>
              </c:extLst>
            </c:dLbl>
            <c:dLbl>
              <c:idx val="1"/>
              <c:layout>
                <c:manualLayout>
                  <c:x val="-1.7508759894517304E-3"/>
                  <c:y val="0.1012257769790038"/>
                </c:manualLayout>
              </c:layout>
              <c:tx>
                <c:rich>
                  <a:bodyPr/>
                  <a:lstStyle/>
                  <a:p>
                    <a:r>
                      <a:rPr lang="en-US"/>
                      <a:t>16</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C5-4A53-B679-248996CACE5E}"/>
                </c:ext>
              </c:extLst>
            </c:dLbl>
            <c:dLbl>
              <c:idx val="2"/>
              <c:tx>
                <c:rich>
                  <a:bodyPr/>
                  <a:lstStyle/>
                  <a:p>
                    <a:r>
                      <a:rPr lang="en-US"/>
                      <a:t>0</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4C5-4A53-B679-248996CACE5E}"/>
                </c:ext>
              </c:extLst>
            </c:dLbl>
            <c:dLbl>
              <c:idx val="3"/>
              <c:layout>
                <c:manualLayout>
                  <c:x val="-1.7508759894517304E-3"/>
                  <c:y val="0.10701010709208972"/>
                </c:manualLayout>
              </c:layout>
              <c:tx>
                <c:rich>
                  <a:bodyPr/>
                  <a:lstStyle/>
                  <a:p>
                    <a:fld id="{4876898B-9167-418F-A80D-D087AC709061}"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4C5-4A53-B679-248996CACE5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(PUESTO!$B$118:$B$120,PUESTO!$B$121)</c:f>
              <c:strCache>
                <c:ptCount val="4"/>
                <c:pt idx="0">
                  <c:v>SIEMPRE</c:v>
                </c:pt>
                <c:pt idx="1">
                  <c:v>ALGUNAS VECES</c:v>
                </c:pt>
                <c:pt idx="2">
                  <c:v>NUNCA</c:v>
                </c:pt>
                <c:pt idx="3">
                  <c:v>NO HE SIDO CONVOCADO</c:v>
                </c:pt>
              </c:strCache>
            </c:strRef>
          </c:cat>
          <c:val>
            <c:numRef>
              <c:f>(PUESTO!$E$118:$E$120,PUESTO!$E$121)</c:f>
              <c:numCache>
                <c:formatCode>0</c:formatCode>
                <c:ptCount val="4"/>
                <c:pt idx="0">
                  <c:v>60</c:v>
                </c:pt>
                <c:pt idx="1">
                  <c:v>16</c:v>
                </c:pt>
                <c:pt idx="2">
                  <c:v>0</c:v>
                </c:pt>
                <c:pt idx="3">
                  <c:v>24</c:v>
                </c:pt>
              </c:numCache>
            </c:numRef>
          </c:val>
          <c:extLst>
            <c:ext xmlns:c16="http://schemas.microsoft.com/office/drawing/2014/chart" uri="{C3380CC4-5D6E-409C-BE32-E72D297353CC}">
              <c16:uniqueId val="{00000004-E4C5-4A53-B679-248996CACE5E}"/>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229732661204743E-3"/>
                  <c:y val="9.1624421635868675E-2"/>
                </c:manualLayout>
              </c:layout>
              <c:tx>
                <c:rich>
                  <a:bodyPr/>
                  <a:lstStyle/>
                  <a:p>
                    <a:fld id="{81C0B1B5-1CB2-409D-BB20-97CA24405FC7}"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76C-41DD-8D6B-357A70B83966}"/>
                </c:ext>
              </c:extLst>
            </c:dLbl>
            <c:dLbl>
              <c:idx val="1"/>
              <c:layout>
                <c:manualLayout>
                  <c:x val="6.8253721406061359E-17"/>
                  <c:y val="0.10689515857518012"/>
                </c:manualLayout>
              </c:layout>
              <c:tx>
                <c:rich>
                  <a:bodyPr/>
                  <a:lstStyle/>
                  <a:p>
                    <a:fld id="{24FED70D-B34A-464B-9180-BD2DA94FDFEB}"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76C-41DD-8D6B-357A70B83966}"/>
                </c:ext>
              </c:extLst>
            </c:dLbl>
            <c:dLbl>
              <c:idx val="2"/>
              <c:layout>
                <c:manualLayout>
                  <c:x val="-7.4459465322409485E-3"/>
                  <c:y val="8.5516126860143982E-2"/>
                </c:manualLayout>
              </c:layout>
              <c:tx>
                <c:rich>
                  <a:bodyPr/>
                  <a:lstStyle/>
                  <a:p>
                    <a:fld id="{9234AA66-FFDF-4E38-BA65-4FA1ABB1100E}"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76C-41DD-8D6B-357A70B8396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PUESTO!$B$133:$B$135</c:f>
              <c:strCache>
                <c:ptCount val="3"/>
                <c:pt idx="0">
                  <c:v>SIEMPRE</c:v>
                </c:pt>
                <c:pt idx="1">
                  <c:v>ALGUNAS VECES</c:v>
                </c:pt>
                <c:pt idx="2">
                  <c:v>NUNCA</c:v>
                </c:pt>
              </c:strCache>
            </c:strRef>
          </c:cat>
          <c:val>
            <c:numRef>
              <c:f>PUESTO!$E$133:$E$135</c:f>
              <c:numCache>
                <c:formatCode>0</c:formatCode>
                <c:ptCount val="3"/>
                <c:pt idx="0">
                  <c:v>47</c:v>
                </c:pt>
                <c:pt idx="1">
                  <c:v>27.906976744186046</c:v>
                </c:pt>
                <c:pt idx="2">
                  <c:v>25</c:v>
                </c:pt>
              </c:numCache>
            </c:numRef>
          </c:val>
          <c:extLst>
            <c:ext xmlns:c16="http://schemas.microsoft.com/office/drawing/2014/chart" uri="{C3380CC4-5D6E-409C-BE32-E72D297353CC}">
              <c16:uniqueId val="{00000000-1EC8-4B57-91DA-91836D027940}"/>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9.2592592592592934E-3"/>
                  <c:y val="0.12266249685171211"/>
                </c:manualLayout>
              </c:layout>
              <c:tx>
                <c:rich>
                  <a:bodyPr/>
                  <a:lstStyle/>
                  <a:p>
                    <a:fld id="{1896BF4A-9FB4-4DE3-813C-92C182AC0BD9}"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8C2-4EEE-A240-6371634CCCC5}"/>
                </c:ext>
              </c:extLst>
            </c:dLbl>
            <c:dLbl>
              <c:idx val="1"/>
              <c:tx>
                <c:rich>
                  <a:bodyPr/>
                  <a:lstStyle/>
                  <a:p>
                    <a:fld id="{8D02CB6D-6C5C-4042-ABAA-7C8FCD349E2E}"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8C2-4EEE-A240-6371634CCCC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(AMBIENTE!$B$3,AMBIENTE!$B$4)</c:f>
              <c:strCache>
                <c:ptCount val="2"/>
                <c:pt idx="0">
                  <c:v>SI</c:v>
                </c:pt>
                <c:pt idx="1">
                  <c:v>NO</c:v>
                </c:pt>
              </c:strCache>
            </c:strRef>
          </c:cat>
          <c:val>
            <c:numRef>
              <c:f>(AMBIENTE!$E$3,AMBIENTE!$E$4)</c:f>
              <c:numCache>
                <c:formatCode>#,##0</c:formatCode>
                <c:ptCount val="2"/>
                <c:pt idx="0">
                  <c:v>88</c:v>
                </c:pt>
                <c:pt idx="1">
                  <c:v>12</c:v>
                </c:pt>
              </c:numCache>
            </c:numRef>
          </c:val>
          <c:extLst>
            <c:ext xmlns:c16="http://schemas.microsoft.com/office/drawing/2014/chart" uri="{C3380CC4-5D6E-409C-BE32-E72D297353CC}">
              <c16:uniqueId val="{00000000-5256-4743-B22B-659CA87F007A}"/>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14866330602371E-3"/>
                  <c:y val="0.13772010060300771"/>
                </c:manualLayout>
              </c:layout>
              <c:tx>
                <c:rich>
                  <a:bodyPr/>
                  <a:lstStyle/>
                  <a:p>
                    <a:fld id="{E5DACE93-B8B3-4E23-AD89-42751620AB39}"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653-41D6-8D09-8A3D59AF5845}"/>
                </c:ext>
              </c:extLst>
            </c:dLbl>
            <c:dLbl>
              <c:idx val="1"/>
              <c:tx>
                <c:rich>
                  <a:bodyPr/>
                  <a:lstStyle/>
                  <a:p>
                    <a:fld id="{B86D59F5-EB64-4726-9EE4-7ABB5A8E93E2}"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653-41D6-8D09-8A3D59AF584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(AMBIENTE!$B$20,AMBIENTE!$B$21)</c:f>
              <c:strCache>
                <c:ptCount val="2"/>
                <c:pt idx="0">
                  <c:v>SI</c:v>
                </c:pt>
                <c:pt idx="1">
                  <c:v>NO</c:v>
                </c:pt>
              </c:strCache>
            </c:strRef>
          </c:cat>
          <c:val>
            <c:numRef>
              <c:f>(AMBIENTE!$E$20,AMBIENTE!$E$21)</c:f>
              <c:numCache>
                <c:formatCode>#,##0</c:formatCode>
                <c:ptCount val="2"/>
                <c:pt idx="0">
                  <c:v>91</c:v>
                </c:pt>
                <c:pt idx="1">
                  <c:v>9</c:v>
                </c:pt>
              </c:numCache>
            </c:numRef>
          </c:val>
          <c:extLst>
            <c:ext xmlns:c16="http://schemas.microsoft.com/office/drawing/2014/chart" uri="{C3380CC4-5D6E-409C-BE32-E72D297353CC}">
              <c16:uniqueId val="{00000000-D25D-4075-BE54-BBCD607D161A}"/>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4845660128430369"/>
                </c:manualLayout>
              </c:layout>
              <c:tx>
                <c:rich>
                  <a:bodyPr/>
                  <a:lstStyle/>
                  <a:p>
                    <a:fld id="{BA34BEA5-C492-4784-8C81-44BAC09F9A11}"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B15-4D2D-937A-B90E3E0BA736}"/>
                </c:ext>
              </c:extLst>
            </c:dLbl>
            <c:dLbl>
              <c:idx val="1"/>
              <c:tx>
                <c:rich>
                  <a:bodyPr/>
                  <a:lstStyle/>
                  <a:p>
                    <a:fld id="{0F4F1146-9F28-40C7-8260-169430681CED}"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B15-4D2D-937A-B90E3E0BA73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(AMBIENTE!$B$37,AMBIENTE!$B$38)</c:f>
              <c:strCache>
                <c:ptCount val="2"/>
                <c:pt idx="0">
                  <c:v>SI</c:v>
                </c:pt>
                <c:pt idx="1">
                  <c:v>NO</c:v>
                </c:pt>
              </c:strCache>
            </c:strRef>
          </c:cat>
          <c:val>
            <c:numRef>
              <c:f>(AMBIENTE!$E$37,AMBIENTE!$E$38)</c:f>
              <c:numCache>
                <c:formatCode>#,##0</c:formatCode>
                <c:ptCount val="2"/>
                <c:pt idx="0">
                  <c:v>91</c:v>
                </c:pt>
                <c:pt idx="1">
                  <c:v>9</c:v>
                </c:pt>
              </c:numCache>
            </c:numRef>
          </c:val>
          <c:extLst>
            <c:ext xmlns:c16="http://schemas.microsoft.com/office/drawing/2014/chart" uri="{C3380CC4-5D6E-409C-BE32-E72D297353CC}">
              <c16:uniqueId val="{00000000-24A7-4CB6-88D0-E7CD55A7B7DE}"/>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7741564695902338E-3"/>
                  <c:y val="0.10850325315587576"/>
                </c:manualLayout>
              </c:layout>
              <c:tx>
                <c:rich>
                  <a:bodyPr/>
                  <a:lstStyle/>
                  <a:p>
                    <a:fld id="{E089DF07-2F42-4E3A-B233-6D23B30986DF}"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AEA-44E8-A216-8E2F9273E21B}"/>
                </c:ext>
              </c:extLst>
            </c:dLbl>
            <c:dLbl>
              <c:idx val="1"/>
              <c:tx>
                <c:rich>
                  <a:bodyPr/>
                  <a:lstStyle/>
                  <a:p>
                    <a:fld id="{ECB6652A-C197-4BBD-91F5-EE2E3C0AD83C}"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EA-44E8-A216-8E2F9273E21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(AMBIENTE!$B$54,AMBIENTE!$B$55)</c:f>
              <c:strCache>
                <c:ptCount val="2"/>
                <c:pt idx="0">
                  <c:v>SI</c:v>
                </c:pt>
                <c:pt idx="1">
                  <c:v>NO</c:v>
                </c:pt>
              </c:strCache>
            </c:strRef>
          </c:cat>
          <c:val>
            <c:numRef>
              <c:f>(AMBIENTE!$E$54,AMBIENTE!$E$55)</c:f>
              <c:numCache>
                <c:formatCode>#,##0</c:formatCode>
                <c:ptCount val="2"/>
                <c:pt idx="0">
                  <c:v>88</c:v>
                </c:pt>
                <c:pt idx="1">
                  <c:v>12</c:v>
                </c:pt>
              </c:numCache>
            </c:numRef>
          </c:val>
          <c:extLst>
            <c:ext xmlns:c16="http://schemas.microsoft.com/office/drawing/2014/chart" uri="{C3380CC4-5D6E-409C-BE32-E72D297353CC}">
              <c16:uniqueId val="{00000000-9F80-4A99-A193-FC6A8C7254AD}"/>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4074074074074415E-3"/>
                  <c:y val="0.15657744714547961"/>
                </c:manualLayout>
              </c:layout>
              <c:tx>
                <c:rich>
                  <a:bodyPr/>
                  <a:lstStyle/>
                  <a:p>
                    <a:fld id="{D352A71C-331D-4F2D-B7FA-9CE62054D8E4}"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75D-4465-B185-3A32D33591B9}"/>
                </c:ext>
              </c:extLst>
            </c:dLbl>
            <c:dLbl>
              <c:idx val="1"/>
              <c:tx>
                <c:rich>
                  <a:bodyPr/>
                  <a:lstStyle/>
                  <a:p>
                    <a:fld id="{8FEE08A3-2760-4E6D-8CC4-8704200C9BFF}"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75D-4465-B185-3A32D33591B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(AMBIENTE!$B$71,AMBIENTE!$B$72)</c:f>
              <c:strCache>
                <c:ptCount val="2"/>
                <c:pt idx="0">
                  <c:v>SI</c:v>
                </c:pt>
                <c:pt idx="1">
                  <c:v>NO</c:v>
                </c:pt>
              </c:strCache>
            </c:strRef>
          </c:cat>
          <c:val>
            <c:numRef>
              <c:f>(AMBIENTE!$E$71,AMBIENTE!$E$72)</c:f>
              <c:numCache>
                <c:formatCode>#,##0</c:formatCode>
                <c:ptCount val="2"/>
                <c:pt idx="0">
                  <c:v>93</c:v>
                </c:pt>
                <c:pt idx="1">
                  <c:v>7</c:v>
                </c:pt>
              </c:numCache>
            </c:numRef>
          </c:val>
          <c:extLst>
            <c:ext xmlns:c16="http://schemas.microsoft.com/office/drawing/2014/chart" uri="{C3380CC4-5D6E-409C-BE32-E72D297353CC}">
              <c16:uniqueId val="{00000000-9B5F-4A9E-BE93-F49BB91555A9}"/>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50225088053312E-17"/>
                  <c:y val="0.12022394470750372"/>
                </c:manualLayout>
              </c:layout>
              <c:tx>
                <c:rich>
                  <a:bodyPr/>
                  <a:lstStyle/>
                  <a:p>
                    <a:fld id="{BD2DBD82-C790-4669-940D-6799A0B04BB7}"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2C-4738-A6A7-05AF02652900}"/>
                </c:ext>
              </c:extLst>
            </c:dLbl>
            <c:dLbl>
              <c:idx val="1"/>
              <c:tx>
                <c:rich>
                  <a:bodyPr/>
                  <a:lstStyle/>
                  <a:p>
                    <a:fld id="{ABBA26CE-FCC7-45FC-ADC7-C51F34D1BB14}"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F2C-4738-A6A7-05AF0265290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(AMBIENTE!$B$88,AMBIENTE!$B$89)</c:f>
              <c:strCache>
                <c:ptCount val="2"/>
                <c:pt idx="0">
                  <c:v>SI</c:v>
                </c:pt>
                <c:pt idx="1">
                  <c:v>NO</c:v>
                </c:pt>
              </c:strCache>
            </c:strRef>
          </c:cat>
          <c:val>
            <c:numRef>
              <c:f>(AMBIENTE!$E$88,AMBIENTE!$E$89)</c:f>
              <c:numCache>
                <c:formatCode>#,##0</c:formatCode>
                <c:ptCount val="2"/>
                <c:pt idx="0">
                  <c:v>88</c:v>
                </c:pt>
                <c:pt idx="1">
                  <c:v>12</c:v>
                </c:pt>
              </c:numCache>
            </c:numRef>
          </c:val>
          <c:extLst>
            <c:ext xmlns:c16="http://schemas.microsoft.com/office/drawing/2014/chart" uri="{C3380CC4-5D6E-409C-BE32-E72D297353CC}">
              <c16:uniqueId val="{00000000-F15C-4B2F-990C-AA080867F57E}"/>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9A6-4B24-96B0-7F4311ECDF6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9A6-4B24-96B0-7F4311ECDF62}"/>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Hoja1!$H$6:$H$7</c:f>
              <c:strCache>
                <c:ptCount val="2"/>
                <c:pt idx="0">
                  <c:v>ENCUESTADOS</c:v>
                </c:pt>
                <c:pt idx="1">
                  <c:v>NO DOCENTES</c:v>
                </c:pt>
              </c:strCache>
            </c:strRef>
          </c:cat>
          <c:val>
            <c:numRef>
              <c:f>Hoja1!$I$6:$I$7</c:f>
              <c:numCache>
                <c:formatCode>0</c:formatCode>
                <c:ptCount val="2"/>
                <c:pt idx="0">
                  <c:v>62.581395348837205</c:v>
                </c:pt>
                <c:pt idx="1">
                  <c:v>85.418604651162781</c:v>
                </c:pt>
              </c:numCache>
            </c:numRef>
          </c:val>
          <c:extLst>
            <c:ext xmlns:c16="http://schemas.microsoft.com/office/drawing/2014/chart" uri="{C3380CC4-5D6E-409C-BE32-E72D297353CC}">
              <c16:uniqueId val="{00000004-D9A6-4B24-96B0-7F4311ECDF6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18518518518179E-3"/>
                  <c:y val="0.14412568667756623"/>
                </c:manualLayout>
              </c:layout>
              <c:tx>
                <c:rich>
                  <a:bodyPr/>
                  <a:lstStyle/>
                  <a:p>
                    <a:fld id="{3B282FA5-D993-4680-8C12-9A9BB7119A99}"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77C-46DF-BCE3-72A86F8D4DED}"/>
                </c:ext>
              </c:extLst>
            </c:dLbl>
            <c:dLbl>
              <c:idx val="1"/>
              <c:tx>
                <c:rich>
                  <a:bodyPr/>
                  <a:lstStyle/>
                  <a:p>
                    <a:fld id="{BFCE0D53-2006-4E73-BE65-3C32C815AB74}"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77C-46DF-BCE3-72A86F8D4DE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(AMBIENTE!$B$105,AMBIENTE!$B$106)</c:f>
              <c:strCache>
                <c:ptCount val="2"/>
                <c:pt idx="0">
                  <c:v>SI</c:v>
                </c:pt>
                <c:pt idx="1">
                  <c:v>NO</c:v>
                </c:pt>
              </c:strCache>
            </c:strRef>
          </c:cat>
          <c:val>
            <c:numRef>
              <c:f>(AMBIENTE!$E$105,AMBIENTE!$E$106)</c:f>
              <c:numCache>
                <c:formatCode>#,##0</c:formatCode>
                <c:ptCount val="2"/>
                <c:pt idx="0">
                  <c:v>91</c:v>
                </c:pt>
                <c:pt idx="1">
                  <c:v>9</c:v>
                </c:pt>
              </c:numCache>
            </c:numRef>
          </c:val>
          <c:extLst>
            <c:ext xmlns:c16="http://schemas.microsoft.com/office/drawing/2014/chart" uri="{C3380CC4-5D6E-409C-BE32-E72D297353CC}">
              <c16:uniqueId val="{00000000-1313-4124-BF61-87639641DD20}"/>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14866330602371E-3"/>
                  <c:y val="0.14092289364028701"/>
                </c:manualLayout>
              </c:layout>
              <c:tx>
                <c:rich>
                  <a:bodyPr/>
                  <a:lstStyle/>
                  <a:p>
                    <a:fld id="{DC11B55A-9ACA-4BC4-8920-1D06282005A4}"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49-4BBB-91AA-345473480E94}"/>
                </c:ext>
              </c:extLst>
            </c:dLbl>
            <c:dLbl>
              <c:idx val="1"/>
              <c:tx>
                <c:rich>
                  <a:bodyPr/>
                  <a:lstStyle/>
                  <a:p>
                    <a:fld id="{CC63EF97-C4D7-46D0-A83D-085470A6EDBA}"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F49-4BBB-91AA-345473480E9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(AMBIENTE!$B$122,AMBIENTE!$B$123)</c:f>
              <c:strCache>
                <c:ptCount val="2"/>
                <c:pt idx="0">
                  <c:v>SI</c:v>
                </c:pt>
                <c:pt idx="1">
                  <c:v>NO</c:v>
                </c:pt>
              </c:strCache>
            </c:strRef>
          </c:cat>
          <c:val>
            <c:numRef>
              <c:f>(AMBIENTE!$E$122,AMBIENTE!$E$123)</c:f>
              <c:numCache>
                <c:formatCode>#,##0</c:formatCode>
                <c:ptCount val="2"/>
                <c:pt idx="0">
                  <c:v>91</c:v>
                </c:pt>
                <c:pt idx="1">
                  <c:v>9</c:v>
                </c:pt>
              </c:numCache>
            </c:numRef>
          </c:val>
          <c:extLst>
            <c:ext xmlns:c16="http://schemas.microsoft.com/office/drawing/2014/chart" uri="{C3380CC4-5D6E-409C-BE32-E72D297353CC}">
              <c16:uniqueId val="{00000000-2F29-4389-9D95-22FEDEC40ABF}"/>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487678999258942"/>
                </c:manualLayout>
              </c:layout>
              <c:tx>
                <c:rich>
                  <a:bodyPr/>
                  <a:lstStyle/>
                  <a:p>
                    <a:fld id="{177908DD-26A3-47A0-941F-5CFE6E914225}"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D5D-434C-A0AB-6ED819F3ED6F}"/>
                </c:ext>
              </c:extLst>
            </c:dLbl>
            <c:dLbl>
              <c:idx val="1"/>
              <c:tx>
                <c:rich>
                  <a:bodyPr/>
                  <a:lstStyle/>
                  <a:p>
                    <a:fld id="{E4432C96-5DBB-4A14-BDE3-7C92D503082F}"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ED0-43CE-974A-935A3AEB8DD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(AMBIENTE!$B$139,AMBIENTE!$B$140)</c:f>
              <c:strCache>
                <c:ptCount val="2"/>
                <c:pt idx="0">
                  <c:v>SI</c:v>
                </c:pt>
                <c:pt idx="1">
                  <c:v>NO</c:v>
                </c:pt>
              </c:strCache>
            </c:strRef>
          </c:cat>
          <c:val>
            <c:numRef>
              <c:f>(AMBIENTE!$E$139,AMBIENTE!$E$140)</c:f>
              <c:numCache>
                <c:formatCode>#,##0</c:formatCode>
                <c:ptCount val="2"/>
                <c:pt idx="0">
                  <c:v>95</c:v>
                </c:pt>
                <c:pt idx="1">
                  <c:v>5</c:v>
                </c:pt>
              </c:numCache>
            </c:numRef>
          </c:val>
          <c:extLst>
            <c:ext xmlns:c16="http://schemas.microsoft.com/office/drawing/2014/chart" uri="{C3380CC4-5D6E-409C-BE32-E72D297353CC}">
              <c16:uniqueId val="{00000000-7ED0-43CE-974A-935A3AEB8DD9}"/>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7741564695902694E-3"/>
                  <c:y val="0.10018662058958643"/>
                </c:manualLayout>
              </c:layout>
              <c:tx>
                <c:rich>
                  <a:bodyPr/>
                  <a:lstStyle/>
                  <a:p>
                    <a:fld id="{5769966C-834A-4C52-B4CB-64219FD707C3}"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F05-4AE0-B51B-3C785FBCC5E2}"/>
                </c:ext>
              </c:extLst>
            </c:dLbl>
            <c:dLbl>
              <c:idx val="1"/>
              <c:tx>
                <c:rich>
                  <a:bodyPr/>
                  <a:lstStyle/>
                  <a:p>
                    <a:fld id="{16E06B1C-EA64-491B-A1FA-DFB0463A0537}"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F05-4AE0-B51B-3C785FBCC5E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(AMBIENTE!$B$156,AMBIENTE!$B$157)</c:f>
              <c:strCache>
                <c:ptCount val="2"/>
                <c:pt idx="0">
                  <c:v>SI</c:v>
                </c:pt>
                <c:pt idx="1">
                  <c:v>NO</c:v>
                </c:pt>
              </c:strCache>
            </c:strRef>
          </c:cat>
          <c:val>
            <c:numRef>
              <c:f>(AMBIENTE!$E$156,AMBIENTE!$E$157)</c:f>
              <c:numCache>
                <c:formatCode>#,##0</c:formatCode>
                <c:ptCount val="2"/>
                <c:pt idx="0">
                  <c:v>98</c:v>
                </c:pt>
                <c:pt idx="1">
                  <c:v>2</c:v>
                </c:pt>
              </c:numCache>
            </c:numRef>
          </c:val>
          <c:extLst>
            <c:ext xmlns:c16="http://schemas.microsoft.com/office/drawing/2014/chart" uri="{C3380CC4-5D6E-409C-BE32-E72D297353CC}">
              <c16:uniqueId val="{00000000-E47B-4FCC-BDB0-75632C328CF3}"/>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 ADMINISTRATIVA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D74-474C-A417-EC9CAA14A53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D74-474C-A417-EC9CAA14A53E}"/>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Hoja1!$H$3:$H$4</c:f>
              <c:strCache>
                <c:ptCount val="2"/>
                <c:pt idx="0">
                  <c:v>ENCUESTADOS</c:v>
                </c:pt>
                <c:pt idx="1">
                  <c:v>NO ADMINISTRATIVOS</c:v>
                </c:pt>
              </c:strCache>
            </c:strRef>
          </c:cat>
          <c:val>
            <c:numRef>
              <c:f>Hoja1!$I$3:$I$4</c:f>
              <c:numCache>
                <c:formatCode>0</c:formatCode>
                <c:ptCount val="2"/>
                <c:pt idx="0">
                  <c:v>85.418604651162781</c:v>
                </c:pt>
                <c:pt idx="1">
                  <c:v>62.581395348837205</c:v>
                </c:pt>
              </c:numCache>
            </c:numRef>
          </c:val>
          <c:extLst>
            <c:ext xmlns:c16="http://schemas.microsoft.com/office/drawing/2014/chart" uri="{C3380CC4-5D6E-409C-BE32-E72D297353CC}">
              <c16:uniqueId val="{00000004-FD74-474C-A417-EC9CAA14A53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767738419427353E-17"/>
                  <c:y val="6.8484995820410136E-2"/>
                </c:manualLayout>
              </c:layout>
              <c:tx>
                <c:rich>
                  <a:bodyPr/>
                  <a:lstStyle/>
                  <a:p>
                    <a:fld id="{67ABA3A8-1804-4CF0-BFE1-443844E89F6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D06-4ABB-BBBC-45AAAB3D586B}"/>
                </c:ext>
              </c:extLst>
            </c:dLbl>
            <c:dLbl>
              <c:idx val="1"/>
              <c:tx>
                <c:rich>
                  <a:bodyPr/>
                  <a:lstStyle/>
                  <a:p>
                    <a:fld id="{5AA12F6D-370D-40ED-9A57-2F1E2585B1E2}" type="VALUE">
                      <a:rPr lang="en-US" smtClean="0"/>
                      <a:pPr/>
                      <a:t>[VALOR]</a:t>
                    </a:fld>
                    <a:r>
                      <a:rPr lang="en-US" sz="1800" b="1" i="0" u="none" strike="noStrike" kern="1200" baseline="0" dirty="0">
                        <a:solidFill>
                          <a:schemeClr val="tx1"/>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50D-4211-804E-ED7C1565E86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(IDENTIDAD!$B$3,IDENTIDAD!$B$4)</c:f>
              <c:strCache>
                <c:ptCount val="2"/>
                <c:pt idx="0">
                  <c:v>SI SE SIENTE ORGULLOSO</c:v>
                </c:pt>
                <c:pt idx="1">
                  <c:v>NO SE SIENTE ORGULLOSO</c:v>
                </c:pt>
              </c:strCache>
            </c:strRef>
          </c:cat>
          <c:val>
            <c:numRef>
              <c:f>(IDENTIDAD!$E$3,IDENTIDAD!$E$4)</c:f>
              <c:numCache>
                <c:formatCode>0</c:formatCode>
                <c:ptCount val="2"/>
                <c:pt idx="0">
                  <c:v>100</c:v>
                </c:pt>
                <c:pt idx="1">
                  <c:v>0</c:v>
                </c:pt>
              </c:numCache>
            </c:numRef>
          </c:val>
          <c:extLst>
            <c:ext xmlns:c16="http://schemas.microsoft.com/office/drawing/2014/chart" uri="{C3380CC4-5D6E-409C-BE32-E72D297353CC}">
              <c16:uniqueId val="{00000000-3D06-4ABB-BBBC-45AAAB3D586B}"/>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0.10789586325061397"/>
                </c:manualLayout>
              </c:layout>
              <c:tx>
                <c:rich>
                  <a:bodyPr/>
                  <a:lstStyle/>
                  <a:p>
                    <a:fld id="{D4DB2EAD-FEC8-460E-8B89-EBF11B35EEA2}"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6DF-4179-81FE-E6428298649D}"/>
                </c:ext>
              </c:extLst>
            </c:dLbl>
            <c:dLbl>
              <c:idx val="1"/>
              <c:layout>
                <c:manualLayout>
                  <c:x val="9.1859006406695559E-3"/>
                  <c:y val="0.11741608647860936"/>
                </c:manualLayout>
              </c:layout>
              <c:tx>
                <c:rich>
                  <a:bodyPr/>
                  <a:lstStyle/>
                  <a:p>
                    <a:fld id="{C52DB381-C88A-4610-94EC-3335C17A69D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6DF-4179-81FE-E6428298649D}"/>
                </c:ext>
              </c:extLst>
            </c:dLbl>
            <c:dLbl>
              <c:idx val="2"/>
              <c:layout>
                <c:manualLayout>
                  <c:x val="1.8371801281337763E-3"/>
                  <c:y val="0.11741608647860936"/>
                </c:manualLayout>
              </c:layout>
              <c:tx>
                <c:rich>
                  <a:bodyPr/>
                  <a:lstStyle/>
                  <a:p>
                    <a:fld id="{CFE1F44A-D2B4-41CA-A833-E6FB04168A87}"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6DF-4179-81FE-E6428298649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IDENTIDAD!$B$16:$B$18</c:f>
              <c:strCache>
                <c:ptCount val="3"/>
                <c:pt idx="0">
                  <c:v>ESCUDO</c:v>
                </c:pt>
                <c:pt idx="1">
                  <c:v>LEMA</c:v>
                </c:pt>
                <c:pt idx="2">
                  <c:v>HISTORIA</c:v>
                </c:pt>
              </c:strCache>
            </c:strRef>
          </c:cat>
          <c:val>
            <c:numRef>
              <c:f>IDENTIDAD!$E$16:$E$18</c:f>
              <c:numCache>
                <c:formatCode>0</c:formatCode>
                <c:ptCount val="3"/>
                <c:pt idx="0">
                  <c:v>81.395348837209298</c:v>
                </c:pt>
                <c:pt idx="1">
                  <c:v>72.093023255813947</c:v>
                </c:pt>
                <c:pt idx="2">
                  <c:v>58.139534883720927</c:v>
                </c:pt>
              </c:numCache>
            </c:numRef>
          </c:val>
          <c:extLst>
            <c:ext xmlns:c16="http://schemas.microsoft.com/office/drawing/2014/chart" uri="{C3380CC4-5D6E-409C-BE32-E72D297353CC}">
              <c16:uniqueId val="{00000000-46DF-4179-81FE-E6428298649D}"/>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6">
  <a:schemeClr val="accent3"/>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withinLinear" id="17">
  <a:schemeClr val="accent4"/>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22/10/2021</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22/10/2021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19878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23938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06030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86185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7264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3212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33110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893953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2496979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2408537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7779279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239047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22/10/2021</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chart" Target="../charts/chart29.xml"/><Relationship Id="rId5" Type="http://schemas.openxmlformats.org/officeDocument/2006/relationships/chart" Target="../charts/chart28.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3.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3266474" y="4257092"/>
            <a:ext cx="3222611" cy="1200329"/>
          </a:xfrm>
          <a:prstGeom prst="rect">
            <a:avLst/>
          </a:prstGeom>
          <a:noFill/>
        </p:spPr>
        <p:txBody>
          <a:bodyPr wrap="square" rtlCol="0">
            <a:spAutoFit/>
          </a:bodyPr>
          <a:lstStyle/>
          <a:p>
            <a:pPr algn="ctr"/>
            <a:r>
              <a:rPr lang="es-MX" b="1" dirty="0"/>
              <a:t>RESULTADOS EVALUACIÓN DE </a:t>
            </a:r>
          </a:p>
          <a:p>
            <a:pPr algn="ctr"/>
            <a:r>
              <a:rPr lang="es-MX" b="1" dirty="0"/>
              <a:t>AMBIENTE DE TRABAJO 2019 DE LA UNIDAD ACADÉMICA PREPARATORIA NO. 9</a:t>
            </a:r>
          </a:p>
        </p:txBody>
      </p:sp>
      <p:sp>
        <p:nvSpPr>
          <p:cNvPr id="25" name="24 CuadroTexto"/>
          <p:cNvSpPr txBox="1"/>
          <p:nvPr/>
        </p:nvSpPr>
        <p:spPr>
          <a:xfrm>
            <a:off x="7033681" y="6021288"/>
            <a:ext cx="1463286" cy="338554"/>
          </a:xfrm>
          <a:prstGeom prst="rect">
            <a:avLst/>
          </a:prstGeom>
          <a:noFill/>
        </p:spPr>
        <p:txBody>
          <a:bodyPr wrap="none" rtlCol="0">
            <a:spAutoFit/>
          </a:bodyPr>
          <a:lstStyle/>
          <a:p>
            <a:r>
              <a:rPr lang="es-MX" sz="1600" b="1"/>
              <a:t>OCTUBRE 2021</a:t>
            </a:r>
            <a:endParaRPr lang="es-MX" sz="1600" b="1" dirty="0"/>
          </a:p>
        </p:txBody>
      </p:sp>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B65CDA0B-4574-48E3-96C5-7209A3F3861C}"/>
              </a:ext>
            </a:extLst>
          </p:cNvPr>
          <p:cNvPicPr>
            <a:picLocks noChangeAspect="1"/>
          </p:cNvPicPr>
          <p:nvPr/>
        </p:nvPicPr>
        <p:blipFill>
          <a:blip r:embed="rId5"/>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697588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E7236F15-6205-40F9-AC91-DF6450A9716C}"/>
              </a:ext>
            </a:extLst>
          </p:cNvPr>
          <p:cNvPicPr>
            <a:picLocks noChangeAspect="1"/>
          </p:cNvPicPr>
          <p:nvPr/>
        </p:nvPicPr>
        <p:blipFill>
          <a:blip r:embed="rId5"/>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3050970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9FAD9C7D-216F-4FA4-A9CE-3365971BAE6F}"/>
              </a:ext>
            </a:extLst>
          </p:cNvPr>
          <p:cNvPicPr>
            <a:picLocks noChangeAspect="1"/>
          </p:cNvPicPr>
          <p:nvPr/>
        </p:nvPicPr>
        <p:blipFill>
          <a:blip r:embed="rId5"/>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3648123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8" name="Imagen 7">
            <a:extLst>
              <a:ext uri="{FF2B5EF4-FFF2-40B4-BE49-F238E27FC236}">
                <a16:creationId xmlns:a16="http://schemas.microsoft.com/office/drawing/2014/main" id="{1E8D117E-178D-475B-B31B-9D4894788672}"/>
              </a:ext>
            </a:extLst>
          </p:cNvPr>
          <p:cNvPicPr>
            <a:picLocks noChangeAspect="1"/>
          </p:cNvPicPr>
          <p:nvPr/>
        </p:nvPicPr>
        <p:blipFill>
          <a:blip r:embed="rId5"/>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223483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84654" y="5499532"/>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3" name="Gráfico 22"/>
          <p:cNvGraphicFramePr>
            <a:graphicFrameLocks/>
          </p:cNvGraphicFramePr>
          <p:nvPr>
            <p:extLst>
              <p:ext uri="{D42A27DB-BD31-4B8C-83A1-F6EECF244321}">
                <p14:modId xmlns:p14="http://schemas.microsoft.com/office/powerpoint/2010/main" val="2252991972"/>
              </p:ext>
            </p:extLst>
          </p:nvPr>
        </p:nvGraphicFramePr>
        <p:xfrm>
          <a:off x="1619672" y="1484784"/>
          <a:ext cx="6696744" cy="40147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graphicFrame>
        <p:nvGraphicFramePr>
          <p:cNvPr id="28" name="Gráfico 27"/>
          <p:cNvGraphicFramePr>
            <a:graphicFrameLocks/>
          </p:cNvGraphicFramePr>
          <p:nvPr>
            <p:extLst>
              <p:ext uri="{D42A27DB-BD31-4B8C-83A1-F6EECF244321}">
                <p14:modId xmlns:p14="http://schemas.microsoft.com/office/powerpoint/2010/main" val="113703128"/>
              </p:ext>
            </p:extLst>
          </p:nvPr>
        </p:nvGraphicFramePr>
        <p:xfrm>
          <a:off x="1547664" y="1550599"/>
          <a:ext cx="6912768" cy="40020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p:cNvGraphicFramePr>
            <a:graphicFrameLocks/>
          </p:cNvGraphicFramePr>
          <p:nvPr>
            <p:extLst>
              <p:ext uri="{D42A27DB-BD31-4B8C-83A1-F6EECF244321}">
                <p14:modId xmlns:p14="http://schemas.microsoft.com/office/powerpoint/2010/main" val="2229575228"/>
              </p:ext>
            </p:extLst>
          </p:nvPr>
        </p:nvGraphicFramePr>
        <p:xfrm>
          <a:off x="1475656" y="1278090"/>
          <a:ext cx="6829603" cy="42864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805264"/>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5" name="Gráfico 24"/>
          <p:cNvGraphicFramePr>
            <a:graphicFrameLocks/>
          </p:cNvGraphicFramePr>
          <p:nvPr>
            <p:extLst>
              <p:ext uri="{D42A27DB-BD31-4B8C-83A1-F6EECF244321}">
                <p14:modId xmlns:p14="http://schemas.microsoft.com/office/powerpoint/2010/main" val="2324226919"/>
              </p:ext>
            </p:extLst>
          </p:nvPr>
        </p:nvGraphicFramePr>
        <p:xfrm>
          <a:off x="1025464" y="1670497"/>
          <a:ext cx="7790520" cy="3913095"/>
        </p:xfrm>
        <a:graphic>
          <a:graphicData uri="http://schemas.openxmlformats.org/drawingml/2006/chart">
            <c:chart xmlns:c="http://schemas.openxmlformats.org/drawingml/2006/chart" xmlns:r="http://schemas.openxmlformats.org/officeDocument/2006/relationships" r:id="rId5"/>
          </a:graphicData>
        </a:graphic>
      </p:graphicFrame>
      <p:sp>
        <p:nvSpPr>
          <p:cNvPr id="26" name="CuadroTexto 1">
            <a:extLst>
              <a:ext uri="{FF2B5EF4-FFF2-40B4-BE49-F238E27FC236}">
                <a16:creationId xmlns:a16="http://schemas.microsoft.com/office/drawing/2014/main" id="{EE587A25-57AD-4F07-B951-78CCEE5D3665}"/>
              </a:ext>
            </a:extLst>
          </p:cNvPr>
          <p:cNvSpPr txBox="1"/>
          <p:nvPr/>
        </p:nvSpPr>
        <p:spPr>
          <a:xfrm>
            <a:off x="3624930" y="3501008"/>
            <a:ext cx="238773"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3</a:t>
            </a:r>
            <a:endParaRPr lang="es-MX" sz="1050" b="1" dirty="0">
              <a:solidFill>
                <a:schemeClr val="tx1"/>
              </a:solidFill>
            </a:endParaRPr>
          </a:p>
        </p:txBody>
      </p:sp>
      <p:sp>
        <p:nvSpPr>
          <p:cNvPr id="27" name="CuadroTexto 1">
            <a:extLst>
              <a:ext uri="{FF2B5EF4-FFF2-40B4-BE49-F238E27FC236}">
                <a16:creationId xmlns:a16="http://schemas.microsoft.com/office/drawing/2014/main" id="{EE587A25-57AD-4F07-B951-78CCEE5D3665}"/>
              </a:ext>
            </a:extLst>
          </p:cNvPr>
          <p:cNvSpPr txBox="1"/>
          <p:nvPr/>
        </p:nvSpPr>
        <p:spPr>
          <a:xfrm>
            <a:off x="4490503" y="3528711"/>
            <a:ext cx="238773"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4</a:t>
            </a:r>
            <a:endParaRPr lang="es-MX" sz="1050" b="1" dirty="0">
              <a:solidFill>
                <a:schemeClr val="tx1"/>
              </a:solidFill>
            </a:endParaRPr>
          </a:p>
        </p:txBody>
      </p:sp>
      <p:sp>
        <p:nvSpPr>
          <p:cNvPr id="28" name="CuadroTexto 1">
            <a:extLst>
              <a:ext uri="{FF2B5EF4-FFF2-40B4-BE49-F238E27FC236}">
                <a16:creationId xmlns:a16="http://schemas.microsoft.com/office/drawing/2014/main" id="{EE587A25-57AD-4F07-B951-78CCEE5D3665}"/>
              </a:ext>
            </a:extLst>
          </p:cNvPr>
          <p:cNvSpPr txBox="1"/>
          <p:nvPr/>
        </p:nvSpPr>
        <p:spPr>
          <a:xfrm>
            <a:off x="5397771" y="3531971"/>
            <a:ext cx="238773"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5</a:t>
            </a:r>
            <a:endParaRPr lang="es-MX" sz="1050" b="1" dirty="0">
              <a:solidFill>
                <a:schemeClr val="tx1"/>
              </a:solidFill>
            </a:endParaRPr>
          </a:p>
        </p:txBody>
      </p:sp>
      <p:sp>
        <p:nvSpPr>
          <p:cNvPr id="31" name="CuadroTexto 1">
            <a:extLst>
              <a:ext uri="{FF2B5EF4-FFF2-40B4-BE49-F238E27FC236}">
                <a16:creationId xmlns:a16="http://schemas.microsoft.com/office/drawing/2014/main" id="{EE587A25-57AD-4F07-B951-78CCEE5D3665}"/>
              </a:ext>
            </a:extLst>
          </p:cNvPr>
          <p:cNvSpPr txBox="1"/>
          <p:nvPr/>
        </p:nvSpPr>
        <p:spPr>
          <a:xfrm>
            <a:off x="6256978" y="3558195"/>
            <a:ext cx="238773"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6</a:t>
            </a:r>
            <a:endParaRPr lang="es-MX" sz="1050" b="1" dirty="0">
              <a:solidFill>
                <a:schemeClr val="tx1"/>
              </a:solidFill>
            </a:endParaRPr>
          </a:p>
        </p:txBody>
      </p:sp>
      <p:sp>
        <p:nvSpPr>
          <p:cNvPr id="32" name="CuadroTexto 1">
            <a:extLst>
              <a:ext uri="{FF2B5EF4-FFF2-40B4-BE49-F238E27FC236}">
                <a16:creationId xmlns:a16="http://schemas.microsoft.com/office/drawing/2014/main" id="{EE587A25-57AD-4F07-B951-78CCEE5D3665}"/>
              </a:ext>
            </a:extLst>
          </p:cNvPr>
          <p:cNvSpPr txBox="1"/>
          <p:nvPr/>
        </p:nvSpPr>
        <p:spPr>
          <a:xfrm>
            <a:off x="7180381" y="3570771"/>
            <a:ext cx="238773"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7</a:t>
            </a:r>
            <a:endParaRPr lang="es-MX" sz="1050" b="1" dirty="0">
              <a:solidFill>
                <a:schemeClr val="tx1"/>
              </a:solidFill>
            </a:endParaRPr>
          </a:p>
        </p:txBody>
      </p:sp>
      <p:sp>
        <p:nvSpPr>
          <p:cNvPr id="42" name="CuadroTexto 1">
            <a:extLst>
              <a:ext uri="{FF2B5EF4-FFF2-40B4-BE49-F238E27FC236}">
                <a16:creationId xmlns:a16="http://schemas.microsoft.com/office/drawing/2014/main" id="{EE587A25-57AD-4F07-B951-78CCEE5D3665}"/>
              </a:ext>
            </a:extLst>
          </p:cNvPr>
          <p:cNvSpPr txBox="1"/>
          <p:nvPr/>
        </p:nvSpPr>
        <p:spPr>
          <a:xfrm>
            <a:off x="8100392" y="3570771"/>
            <a:ext cx="238773"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8</a:t>
            </a:r>
            <a:endParaRPr lang="es-MX" sz="1050" b="1" dirty="0">
              <a:solidFill>
                <a:schemeClr val="tx1"/>
              </a:solidFill>
            </a:endParaRPr>
          </a:p>
        </p:txBody>
      </p:sp>
      <p:sp>
        <p:nvSpPr>
          <p:cNvPr id="43" name="CuadroTexto 1">
            <a:extLst>
              <a:ext uri="{FF2B5EF4-FFF2-40B4-BE49-F238E27FC236}">
                <a16:creationId xmlns:a16="http://schemas.microsoft.com/office/drawing/2014/main" id="{EE587A25-57AD-4F07-B951-78CCEE5D3665}"/>
              </a:ext>
            </a:extLst>
          </p:cNvPr>
          <p:cNvSpPr txBox="1"/>
          <p:nvPr/>
        </p:nvSpPr>
        <p:spPr>
          <a:xfrm>
            <a:off x="2688969" y="3501008"/>
            <a:ext cx="238773"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2</a:t>
            </a:r>
            <a:endParaRPr lang="es-MX" sz="1050" b="1" dirty="0">
              <a:solidFill>
                <a:schemeClr val="tx1"/>
              </a:solidFill>
            </a:endParaRPr>
          </a:p>
        </p:txBody>
      </p:sp>
      <p:sp>
        <p:nvSpPr>
          <p:cNvPr id="44" name="CuadroTexto 1">
            <a:extLst>
              <a:ext uri="{FF2B5EF4-FFF2-40B4-BE49-F238E27FC236}">
                <a16:creationId xmlns:a16="http://schemas.microsoft.com/office/drawing/2014/main" id="{EE587A25-57AD-4F07-B951-78CCEE5D3665}"/>
              </a:ext>
            </a:extLst>
          </p:cNvPr>
          <p:cNvSpPr txBox="1"/>
          <p:nvPr/>
        </p:nvSpPr>
        <p:spPr>
          <a:xfrm>
            <a:off x="1739324" y="3501008"/>
            <a:ext cx="238773"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1</a:t>
            </a:r>
          </a:p>
        </p:txBody>
      </p:sp>
    </p:spTree>
    <p:extLst>
      <p:ext uri="{BB962C8B-B14F-4D97-AF65-F5344CB8AC3E}">
        <p14:creationId xmlns:p14="http://schemas.microsoft.com/office/powerpoint/2010/main" val="1112764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20" name="CuadroTexto 19">
            <a:extLst>
              <a:ext uri="{FF2B5EF4-FFF2-40B4-BE49-F238E27FC236}">
                <a16:creationId xmlns:a16="http://schemas.microsoft.com/office/drawing/2014/main" id="{FEDAC781-EE8C-4AED-BF2E-79DD4B35545D}"/>
              </a:ext>
            </a:extLst>
          </p:cNvPr>
          <p:cNvSpPr txBox="1"/>
          <p:nvPr/>
        </p:nvSpPr>
        <p:spPr>
          <a:xfrm>
            <a:off x="1236476" y="1124744"/>
            <a:ext cx="7325386" cy="5078313"/>
          </a:xfrm>
          <a:prstGeom prst="rect">
            <a:avLst/>
          </a:prstGeom>
          <a:noFill/>
        </p:spPr>
        <p:txBody>
          <a:bodyPr wrap="square" rtlCol="0">
            <a:spAutoFit/>
          </a:bodyPr>
          <a:lstStyle/>
          <a:p>
            <a:pPr algn="just"/>
            <a:r>
              <a:rPr lang="es-MX" dirty="0"/>
              <a:t>Como resultado se obtiene que en el rubro “</a:t>
            </a:r>
            <a:r>
              <a:rPr lang="es-MX" b="1" dirty="0"/>
              <a:t>Identidad Institucional” </a:t>
            </a:r>
            <a:r>
              <a:rPr lang="es-MX" dirty="0"/>
              <a:t>100% de los encuestados se siente </a:t>
            </a:r>
            <a:r>
              <a:rPr lang="es-MX" b="1" dirty="0"/>
              <a:t>orgulloso</a:t>
            </a:r>
            <a:r>
              <a:rPr lang="es-MX" dirty="0"/>
              <a:t> por la institución, además de identificarse con los siguientes </a:t>
            </a:r>
            <a:r>
              <a:rPr lang="es-MX" b="1" dirty="0"/>
              <a:t>elementos</a:t>
            </a:r>
            <a:r>
              <a:rPr lang="es-MX" dirty="0"/>
              <a:t>: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2.-Lema</a:t>
            </a:r>
          </a:p>
          <a:p>
            <a:pPr marL="742950" lvl="1" indent="-285750" algn="just">
              <a:buFont typeface="Arial" panose="020B0604020202020204" pitchFamily="34" charset="0"/>
              <a:buChar char="•"/>
            </a:pPr>
            <a:r>
              <a:rPr lang="es-MX" dirty="0"/>
              <a:t> 3.-Historia</a:t>
            </a:r>
          </a:p>
          <a:p>
            <a:pPr algn="just"/>
            <a:r>
              <a:rPr lang="es-MX" dirty="0"/>
              <a:t>Con respecto al </a:t>
            </a:r>
            <a:r>
              <a:rPr lang="es-MX" b="1" dirty="0"/>
              <a:t>código de ética, </a:t>
            </a:r>
            <a:r>
              <a:rPr lang="es-MX" dirty="0"/>
              <a:t>se obtuvo que</a:t>
            </a:r>
            <a:r>
              <a:rPr lang="es-MX" b="1" dirty="0"/>
              <a:t> </a:t>
            </a:r>
            <a:r>
              <a:rPr lang="es-MX" dirty="0"/>
              <a:t>12% de la comunidad lo desconoce.</a:t>
            </a:r>
          </a:p>
          <a:p>
            <a:pPr algn="just"/>
            <a:r>
              <a:rPr lang="es-MX" dirty="0"/>
              <a:t>Asimismo, de entre los </a:t>
            </a:r>
            <a:r>
              <a:rPr lang="es-MX" b="1" dirty="0"/>
              <a:t>valores</a:t>
            </a:r>
            <a:r>
              <a:rPr lang="es-MX" dirty="0"/>
              <a:t> que conforman al código de ética, se considera el </a:t>
            </a:r>
            <a:r>
              <a:rPr lang="es-MX"/>
              <a:t>siguiente orden:</a:t>
            </a:r>
            <a:endParaRPr lang="es-MX" dirty="0"/>
          </a:p>
          <a:p>
            <a:pPr marL="742950" lvl="1" indent="-285750" algn="just">
              <a:buFont typeface="Arial" panose="020B0604020202020204" pitchFamily="34" charset="0"/>
              <a:buChar char="•"/>
            </a:pPr>
            <a:r>
              <a:rPr lang="es-MX" dirty="0"/>
              <a:t> 1.-Transparencia y rendición de cuentas</a:t>
            </a:r>
          </a:p>
          <a:p>
            <a:pPr marL="742950" lvl="1" indent="-285750" algn="just">
              <a:buFont typeface="Arial" panose="020B0604020202020204" pitchFamily="34" charset="0"/>
              <a:buChar char="•"/>
            </a:pPr>
            <a:r>
              <a:rPr lang="es-MX" dirty="0"/>
              <a:t> 2.-Lealtad y compromiso</a:t>
            </a:r>
          </a:p>
          <a:p>
            <a:pPr marL="742950" lvl="1" indent="-285750" algn="just">
              <a:buFont typeface="Arial" panose="020B0604020202020204" pitchFamily="34" charset="0"/>
              <a:buChar char="•"/>
            </a:pPr>
            <a:r>
              <a:rPr lang="es-MX" dirty="0"/>
              <a:t> 3.-Equidad</a:t>
            </a:r>
          </a:p>
          <a:p>
            <a:pPr marL="742950" lvl="1" indent="-285750" algn="just">
              <a:buFont typeface="Arial" panose="020B0604020202020204" pitchFamily="34" charset="0"/>
              <a:buChar char="•"/>
            </a:pPr>
            <a:r>
              <a:rPr lang="es-MX" dirty="0"/>
              <a:t> 4.-Justicia</a:t>
            </a:r>
          </a:p>
          <a:p>
            <a:pPr marL="742950" lvl="1" indent="-285750" algn="just">
              <a:buFont typeface="Arial" panose="020B0604020202020204" pitchFamily="34" charset="0"/>
              <a:buChar char="•"/>
            </a:pPr>
            <a:r>
              <a:rPr lang="es-MX" dirty="0"/>
              <a:t> 5.-Responsabilidad</a:t>
            </a:r>
          </a:p>
          <a:p>
            <a:pPr marL="742950" lvl="1" indent="-285750" algn="just">
              <a:buFont typeface="Arial" panose="020B0604020202020204" pitchFamily="34" charset="0"/>
              <a:buChar char="•"/>
            </a:pPr>
            <a:r>
              <a:rPr lang="es-MX" dirty="0"/>
              <a:t> 6.-Profesionalismo e integridad</a:t>
            </a:r>
          </a:p>
          <a:p>
            <a:pPr marL="742950" lvl="1" indent="-285750" algn="just">
              <a:buFont typeface="Arial" panose="020B0604020202020204" pitchFamily="34" charset="0"/>
              <a:buChar char="•"/>
            </a:pPr>
            <a:r>
              <a:rPr lang="es-MX" dirty="0"/>
              <a:t> 7.-Conciencia ecológica </a:t>
            </a:r>
          </a:p>
          <a:p>
            <a:pPr marL="742950" lvl="1" indent="-285750" algn="just">
              <a:buFont typeface="Arial" panose="020B0604020202020204" pitchFamily="34" charset="0"/>
              <a:buChar char="•"/>
            </a:pPr>
            <a:r>
              <a:rPr lang="es-MX" dirty="0"/>
              <a:t>8.-Tolerancia</a:t>
            </a:r>
            <a:endParaRPr lang="es-MX" b="1" dirty="0"/>
          </a:p>
        </p:txBody>
      </p:sp>
    </p:spTree>
    <p:extLst>
      <p:ext uri="{BB962C8B-B14F-4D97-AF65-F5344CB8AC3E}">
        <p14:creationId xmlns:p14="http://schemas.microsoft.com/office/powerpoint/2010/main" val="2732884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2" name="Tabla 11"/>
          <p:cNvGraphicFramePr>
            <a:graphicFrameLocks noGrp="1"/>
          </p:cNvGraphicFramePr>
          <p:nvPr>
            <p:extLst>
              <p:ext uri="{D42A27DB-BD31-4B8C-83A1-F6EECF244321}">
                <p14:modId xmlns:p14="http://schemas.microsoft.com/office/powerpoint/2010/main" val="1341513688"/>
              </p:ext>
            </p:extLst>
          </p:nvPr>
        </p:nvGraphicFramePr>
        <p:xfrm>
          <a:off x="2478051" y="1700807"/>
          <a:ext cx="4799458" cy="3456386"/>
        </p:xfrm>
        <a:graphic>
          <a:graphicData uri="http://schemas.openxmlformats.org/drawingml/2006/table">
            <a:tbl>
              <a:tblPr firstRow="1" firstCol="1" bandRow="1"/>
              <a:tblGrid>
                <a:gridCol w="2414984">
                  <a:extLst>
                    <a:ext uri="{9D8B030D-6E8A-4147-A177-3AD203B41FA5}">
                      <a16:colId xmlns:a16="http://schemas.microsoft.com/office/drawing/2014/main" val="1346019748"/>
                    </a:ext>
                  </a:extLst>
                </a:gridCol>
                <a:gridCol w="2384474">
                  <a:extLst>
                    <a:ext uri="{9D8B030D-6E8A-4147-A177-3AD203B41FA5}">
                      <a16:colId xmlns:a16="http://schemas.microsoft.com/office/drawing/2014/main" val="2978771420"/>
                    </a:ext>
                  </a:extLst>
                </a:gridCol>
              </a:tblGrid>
              <a:tr h="528329">
                <a:tc gridSpan="2">
                  <a:txBody>
                    <a:bodyPr/>
                    <a:lstStyle/>
                    <a:p>
                      <a:pPr marL="457200" algn="ctr">
                        <a:lnSpc>
                          <a:spcPct val="115000"/>
                        </a:lnSpc>
                        <a:spcAft>
                          <a:spcPts val="0"/>
                        </a:spcAft>
                      </a:pPr>
                      <a:r>
                        <a:rPr lang="es-MX"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ÁREA : UNIDAD ACADÉMICA PREPARATORIA #9 VILLA HIDALGO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s-MX"/>
                    </a:p>
                  </a:txBody>
                  <a:tcPr/>
                </a:tc>
                <a:extLst>
                  <a:ext uri="{0D108BD9-81ED-4DB2-BD59-A6C34878D82A}">
                    <a16:rowId xmlns:a16="http://schemas.microsoft.com/office/drawing/2014/main" val="3797127619"/>
                  </a:ext>
                </a:extLst>
              </a:tr>
              <a:tr h="280521">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PERSONAL TOTAL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48</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450636874"/>
                  </a:ext>
                </a:extLst>
              </a:tr>
              <a:tr h="496597">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PERSONAL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43</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053151048"/>
                  </a:ext>
                </a:extLst>
              </a:tr>
              <a:tr h="264165">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PORCENTAJE: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89.58</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56463955"/>
                  </a:ext>
                </a:extLst>
              </a:tr>
              <a:tr h="813758">
                <a:tc gridSpan="2">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PERSONAL EN FUNCIONES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689227400"/>
                  </a:ext>
                </a:extLst>
              </a:tr>
              <a:tr h="264165">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MANUAL: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904537552"/>
                  </a:ext>
                </a:extLst>
              </a:tr>
              <a:tr h="264165">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ADMINISTRATIVO: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163942628"/>
                  </a:ext>
                </a:extLst>
              </a:tr>
              <a:tr h="264165">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DOCENTE: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31</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3266888"/>
                  </a:ext>
                </a:extLst>
              </a:tr>
              <a:tr h="280521">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DIRECTIVO: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512125302"/>
                  </a:ext>
                </a:extLst>
              </a:tr>
            </a:tbl>
          </a:graphicData>
        </a:graphic>
      </p:graphicFrame>
      <p:sp>
        <p:nvSpPr>
          <p:cNvPr id="20" name="6 Rectángulo"/>
          <p:cNvSpPr/>
          <p:nvPr/>
        </p:nvSpPr>
        <p:spPr>
          <a:xfrm>
            <a:off x="1011273" y="826031"/>
            <a:ext cx="7704856" cy="338554"/>
          </a:xfrm>
          <a:prstGeom prst="rect">
            <a:avLst/>
          </a:prstGeom>
        </p:spPr>
        <p:txBody>
          <a:bodyPr wrap="square">
            <a:spAutoFit/>
          </a:bodyPr>
          <a:lstStyle/>
          <a:p>
            <a:pPr algn="ctr"/>
            <a:r>
              <a:rPr lang="es-MX" sz="1600" b="1" dirty="0"/>
              <a:t>DATOS GENERALES</a:t>
            </a:r>
            <a:endParaRPr lang="es-MX" sz="1600" dirty="0"/>
          </a:p>
        </p:txBody>
      </p:sp>
    </p:spTree>
    <p:extLst>
      <p:ext uri="{BB962C8B-B14F-4D97-AF65-F5344CB8AC3E}">
        <p14:creationId xmlns:p14="http://schemas.microsoft.com/office/powerpoint/2010/main" val="1565695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p:cNvGraphicFramePr>
            <a:graphicFrameLocks/>
          </p:cNvGraphicFramePr>
          <p:nvPr>
            <p:extLst>
              <p:ext uri="{D42A27DB-BD31-4B8C-83A1-F6EECF244321}">
                <p14:modId xmlns:p14="http://schemas.microsoft.com/office/powerpoint/2010/main" val="347496135"/>
              </p:ext>
            </p:extLst>
          </p:nvPr>
        </p:nvGraphicFramePr>
        <p:xfrm>
          <a:off x="1379723" y="1234653"/>
          <a:ext cx="6996113" cy="43886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3" name="Gráfico 22"/>
          <p:cNvGraphicFramePr>
            <a:graphicFrameLocks/>
          </p:cNvGraphicFramePr>
          <p:nvPr>
            <p:extLst>
              <p:ext uri="{D42A27DB-BD31-4B8C-83A1-F6EECF244321}">
                <p14:modId xmlns:p14="http://schemas.microsoft.com/office/powerpoint/2010/main" val="1815078550"/>
              </p:ext>
            </p:extLst>
          </p:nvPr>
        </p:nvGraphicFramePr>
        <p:xfrm>
          <a:off x="1352211" y="1516430"/>
          <a:ext cx="7052799" cy="39797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p:cNvGraphicFramePr>
            <a:graphicFrameLocks/>
          </p:cNvGraphicFramePr>
          <p:nvPr>
            <p:extLst>
              <p:ext uri="{D42A27DB-BD31-4B8C-83A1-F6EECF244321}">
                <p14:modId xmlns:p14="http://schemas.microsoft.com/office/powerpoint/2010/main" val="2646331723"/>
              </p:ext>
            </p:extLst>
          </p:nvPr>
        </p:nvGraphicFramePr>
        <p:xfrm>
          <a:off x="1394009" y="1235417"/>
          <a:ext cx="6958334" cy="43239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p:cNvGraphicFramePr>
            <a:graphicFrameLocks/>
          </p:cNvGraphicFramePr>
          <p:nvPr>
            <p:extLst>
              <p:ext uri="{D42A27DB-BD31-4B8C-83A1-F6EECF244321}">
                <p14:modId xmlns:p14="http://schemas.microsoft.com/office/powerpoint/2010/main" val="43913981"/>
              </p:ext>
            </p:extLst>
          </p:nvPr>
        </p:nvGraphicFramePr>
        <p:xfrm>
          <a:off x="1602957" y="1394620"/>
          <a:ext cx="6805360" cy="41565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5" name="Gráfico 24"/>
          <p:cNvGraphicFramePr>
            <a:graphicFrameLocks/>
          </p:cNvGraphicFramePr>
          <p:nvPr>
            <p:extLst>
              <p:ext uri="{D42A27DB-BD31-4B8C-83A1-F6EECF244321}">
                <p14:modId xmlns:p14="http://schemas.microsoft.com/office/powerpoint/2010/main" val="1962512762"/>
              </p:ext>
            </p:extLst>
          </p:nvPr>
        </p:nvGraphicFramePr>
        <p:xfrm>
          <a:off x="1283136" y="1419688"/>
          <a:ext cx="7415534" cy="398742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6" name="Gráfico 25"/>
          <p:cNvGraphicFramePr>
            <a:graphicFrameLocks/>
          </p:cNvGraphicFramePr>
          <p:nvPr>
            <p:extLst>
              <p:ext uri="{D42A27DB-BD31-4B8C-83A1-F6EECF244321}">
                <p14:modId xmlns:p14="http://schemas.microsoft.com/office/powerpoint/2010/main" val="264170275"/>
              </p:ext>
            </p:extLst>
          </p:nvPr>
        </p:nvGraphicFramePr>
        <p:xfrm>
          <a:off x="1400485" y="1495425"/>
          <a:ext cx="7207126" cy="40557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p:cNvGraphicFramePr>
            <a:graphicFrameLocks/>
          </p:cNvGraphicFramePr>
          <p:nvPr>
            <p:extLst>
              <p:ext uri="{D42A27DB-BD31-4B8C-83A1-F6EECF244321}">
                <p14:modId xmlns:p14="http://schemas.microsoft.com/office/powerpoint/2010/main" val="2411425748"/>
              </p:ext>
            </p:extLst>
          </p:nvPr>
        </p:nvGraphicFramePr>
        <p:xfrm>
          <a:off x="1434777" y="1373088"/>
          <a:ext cx="6881639" cy="41323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p:cNvGraphicFramePr>
            <a:graphicFrameLocks/>
          </p:cNvGraphicFramePr>
          <p:nvPr>
            <p:extLst>
              <p:ext uri="{D42A27DB-BD31-4B8C-83A1-F6EECF244321}">
                <p14:modId xmlns:p14="http://schemas.microsoft.com/office/powerpoint/2010/main" val="1815653520"/>
              </p:ext>
            </p:extLst>
          </p:nvPr>
        </p:nvGraphicFramePr>
        <p:xfrm>
          <a:off x="1612106" y="1520757"/>
          <a:ext cx="6783883" cy="40557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6" name="Gráfico 25"/>
          <p:cNvGraphicFramePr>
            <a:graphicFrameLocks/>
          </p:cNvGraphicFramePr>
          <p:nvPr>
            <p:extLst>
              <p:ext uri="{D42A27DB-BD31-4B8C-83A1-F6EECF244321}">
                <p14:modId xmlns:p14="http://schemas.microsoft.com/office/powerpoint/2010/main" val="3471056119"/>
              </p:ext>
            </p:extLst>
          </p:nvPr>
        </p:nvGraphicFramePr>
        <p:xfrm>
          <a:off x="1305190" y="1494468"/>
          <a:ext cx="7135973" cy="427528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5573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6" name="Gráfico 25"/>
          <p:cNvGraphicFramePr>
            <a:graphicFrameLocks/>
          </p:cNvGraphicFramePr>
          <p:nvPr>
            <p:extLst>
              <p:ext uri="{D42A27DB-BD31-4B8C-83A1-F6EECF244321}">
                <p14:modId xmlns:p14="http://schemas.microsoft.com/office/powerpoint/2010/main" val="3233251858"/>
              </p:ext>
            </p:extLst>
          </p:nvPr>
        </p:nvGraphicFramePr>
        <p:xfrm>
          <a:off x="1449552" y="1610550"/>
          <a:ext cx="7068227" cy="391771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20" name="CuadroTexto 19">
            <a:extLst>
              <a:ext uri="{FF2B5EF4-FFF2-40B4-BE49-F238E27FC236}">
                <a16:creationId xmlns:a16="http://schemas.microsoft.com/office/drawing/2014/main" id="{399D84CA-B6EC-40E9-9E0C-44C86C45D4D7}"/>
              </a:ext>
            </a:extLst>
          </p:cNvPr>
          <p:cNvSpPr txBox="1"/>
          <p:nvPr/>
        </p:nvSpPr>
        <p:spPr>
          <a:xfrm>
            <a:off x="1377359" y="1772816"/>
            <a:ext cx="7155081" cy="3693319"/>
          </a:xfrm>
          <a:prstGeom prst="rect">
            <a:avLst/>
          </a:prstGeom>
          <a:noFill/>
        </p:spPr>
        <p:txBody>
          <a:bodyPr wrap="square" rtlCol="0">
            <a:spAutoFit/>
          </a:bodyPr>
          <a:lstStyle/>
          <a:p>
            <a:pPr algn="just"/>
            <a:r>
              <a:rPr lang="es-MX" dirty="0"/>
              <a:t>En cuanto al rubro de </a:t>
            </a:r>
            <a:r>
              <a:rPr lang="es-MX" b="1" dirty="0"/>
              <a:t>“Seguridad Ocupacional” </a:t>
            </a:r>
            <a:r>
              <a:rPr lang="es-MX" dirty="0"/>
              <a:t>se obtuvo que la</a:t>
            </a:r>
            <a:r>
              <a:rPr lang="es-MX" b="1" dirty="0"/>
              <a:t> iluminación </a:t>
            </a:r>
            <a:r>
              <a:rPr lang="es-MX" dirty="0"/>
              <a:t>de las áreas de trabajo es en su mayor parte buena con oportunidad a mejorar en algunas áreas faltantes, el </a:t>
            </a:r>
            <a:r>
              <a:rPr lang="es-MX" b="1" dirty="0"/>
              <a:t>clima</a:t>
            </a:r>
            <a:r>
              <a:rPr lang="es-MX" dirty="0"/>
              <a:t> del entorno es considerado excelente pero también contando con una oportunidad de mejora, el </a:t>
            </a:r>
            <a:r>
              <a:rPr lang="es-MX" b="1" dirty="0"/>
              <a:t>ruido</a:t>
            </a:r>
            <a:r>
              <a:rPr lang="es-MX" dirty="0"/>
              <a:t> está presente pero permite realizar las diversas labores encomendadas, en lo referente a </a:t>
            </a:r>
            <a:r>
              <a:rPr lang="es-MX" b="1" dirty="0"/>
              <a:t>mobiliario</a:t>
            </a:r>
            <a:r>
              <a:rPr lang="es-MX" dirty="0"/>
              <a:t> se encuentra apto para la realización de actividades, el </a:t>
            </a:r>
            <a:r>
              <a:rPr lang="es-MX" b="1" dirty="0"/>
              <a:t>espacio</a:t>
            </a:r>
            <a:r>
              <a:rPr lang="es-MX" dirty="0"/>
              <a:t> es optimo para poder laborar de forma normal, la </a:t>
            </a:r>
            <a:r>
              <a:rPr lang="es-MX" b="1" dirty="0"/>
              <a:t>higiene</a:t>
            </a:r>
            <a:r>
              <a:rPr lang="es-MX" dirty="0"/>
              <a:t> en general es buena, por ende la </a:t>
            </a:r>
            <a:r>
              <a:rPr lang="es-MX" b="1" dirty="0"/>
              <a:t>higiene en sanitarios </a:t>
            </a:r>
            <a:r>
              <a:rPr lang="es-MX" dirty="0"/>
              <a:t>también es de calidad, en lo que respecta a la respuesta de solicitud de </a:t>
            </a:r>
            <a:r>
              <a:rPr lang="es-MX" b="1" dirty="0"/>
              <a:t>mantenimiento</a:t>
            </a:r>
            <a:r>
              <a:rPr lang="es-MX" dirty="0"/>
              <a:t> de infraestructura se expresa que es buena, se conoce a los </a:t>
            </a:r>
            <a:r>
              <a:rPr lang="es-MX" b="1" dirty="0"/>
              <a:t>integrantes</a:t>
            </a:r>
            <a:r>
              <a:rPr lang="es-MX" dirty="0"/>
              <a:t> </a:t>
            </a:r>
            <a:r>
              <a:rPr lang="es-MX" b="1" dirty="0"/>
              <a:t>de las comisiones de seguridad e higiene </a:t>
            </a:r>
            <a:r>
              <a:rPr lang="es-MX" dirty="0"/>
              <a:t>en un alto porcentaje, pero no se conoce de la misma manera a la información que se otorga por parte de las </a:t>
            </a:r>
            <a:r>
              <a:rPr lang="es-MX" b="1" dirty="0"/>
              <a:t>comisiones de seguridad e higiene</a:t>
            </a:r>
            <a:endParaRPr lang="es-MX" dirty="0"/>
          </a:p>
        </p:txBody>
      </p:sp>
    </p:spTree>
    <p:extLst>
      <p:ext uri="{BB962C8B-B14F-4D97-AF65-F5344CB8AC3E}">
        <p14:creationId xmlns:p14="http://schemas.microsoft.com/office/powerpoint/2010/main" val="1065568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6" name="Gráfico 25"/>
          <p:cNvGraphicFramePr>
            <a:graphicFrameLocks/>
          </p:cNvGraphicFramePr>
          <p:nvPr>
            <p:extLst>
              <p:ext uri="{D42A27DB-BD31-4B8C-83A1-F6EECF244321}">
                <p14:modId xmlns:p14="http://schemas.microsoft.com/office/powerpoint/2010/main" val="3797721856"/>
              </p:ext>
            </p:extLst>
          </p:nvPr>
        </p:nvGraphicFramePr>
        <p:xfrm>
          <a:off x="1371749" y="1459817"/>
          <a:ext cx="7012062" cy="40379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p:cNvGraphicFramePr>
            <a:graphicFrameLocks/>
          </p:cNvGraphicFramePr>
          <p:nvPr>
            <p:extLst>
              <p:ext uri="{D42A27DB-BD31-4B8C-83A1-F6EECF244321}">
                <p14:modId xmlns:p14="http://schemas.microsoft.com/office/powerpoint/2010/main" val="2410362301"/>
              </p:ext>
            </p:extLst>
          </p:nvPr>
        </p:nvGraphicFramePr>
        <p:xfrm>
          <a:off x="1596373" y="1669657"/>
          <a:ext cx="6815350" cy="39798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6" name="Gráfico 25"/>
          <p:cNvGraphicFramePr>
            <a:graphicFrameLocks/>
          </p:cNvGraphicFramePr>
          <p:nvPr>
            <p:extLst>
              <p:ext uri="{D42A27DB-BD31-4B8C-83A1-F6EECF244321}">
                <p14:modId xmlns:p14="http://schemas.microsoft.com/office/powerpoint/2010/main" val="3271964369"/>
              </p:ext>
            </p:extLst>
          </p:nvPr>
        </p:nvGraphicFramePr>
        <p:xfrm>
          <a:off x="1552102" y="1353601"/>
          <a:ext cx="7065773" cy="40787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6" name="Gráfico 25"/>
          <p:cNvGraphicFramePr>
            <a:graphicFrameLocks/>
          </p:cNvGraphicFramePr>
          <p:nvPr>
            <p:extLst>
              <p:ext uri="{D42A27DB-BD31-4B8C-83A1-F6EECF244321}">
                <p14:modId xmlns:p14="http://schemas.microsoft.com/office/powerpoint/2010/main" val="3338596562"/>
              </p:ext>
            </p:extLst>
          </p:nvPr>
        </p:nvGraphicFramePr>
        <p:xfrm>
          <a:off x="1354560" y="1218792"/>
          <a:ext cx="7240289" cy="434926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p:cNvGraphicFramePr>
            <a:graphicFrameLocks/>
          </p:cNvGraphicFramePr>
          <p:nvPr>
            <p:extLst>
              <p:ext uri="{D42A27DB-BD31-4B8C-83A1-F6EECF244321}">
                <p14:modId xmlns:p14="http://schemas.microsoft.com/office/powerpoint/2010/main" val="2327763664"/>
              </p:ext>
            </p:extLst>
          </p:nvPr>
        </p:nvGraphicFramePr>
        <p:xfrm>
          <a:off x="1473002" y="1291518"/>
          <a:ext cx="6809556" cy="42029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p:cNvGraphicFramePr>
            <a:graphicFrameLocks/>
          </p:cNvGraphicFramePr>
          <p:nvPr>
            <p:extLst>
              <p:ext uri="{D42A27DB-BD31-4B8C-83A1-F6EECF244321}">
                <p14:modId xmlns:p14="http://schemas.microsoft.com/office/powerpoint/2010/main" val="1797022121"/>
              </p:ext>
            </p:extLst>
          </p:nvPr>
        </p:nvGraphicFramePr>
        <p:xfrm>
          <a:off x="1509527" y="1333785"/>
          <a:ext cx="6930356" cy="41904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p:cNvGraphicFramePr>
            <a:graphicFrameLocks/>
          </p:cNvGraphicFramePr>
          <p:nvPr>
            <p:extLst>
              <p:ext uri="{D42A27DB-BD31-4B8C-83A1-F6EECF244321}">
                <p14:modId xmlns:p14="http://schemas.microsoft.com/office/powerpoint/2010/main" val="2681095882"/>
              </p:ext>
            </p:extLst>
          </p:nvPr>
        </p:nvGraphicFramePr>
        <p:xfrm>
          <a:off x="1496464" y="1456284"/>
          <a:ext cx="6956482" cy="40206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Gráfico 25"/>
          <p:cNvGraphicFramePr>
            <a:graphicFrameLocks/>
          </p:cNvGraphicFramePr>
          <p:nvPr>
            <p:extLst>
              <p:ext uri="{D42A27DB-BD31-4B8C-83A1-F6EECF244321}">
                <p14:modId xmlns:p14="http://schemas.microsoft.com/office/powerpoint/2010/main" val="326265879"/>
              </p:ext>
            </p:extLst>
          </p:nvPr>
        </p:nvGraphicFramePr>
        <p:xfrm>
          <a:off x="1489013" y="1310537"/>
          <a:ext cx="7115435" cy="425186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4646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720746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6" name="Gráfico 25"/>
          <p:cNvGraphicFramePr>
            <a:graphicFrameLocks/>
          </p:cNvGraphicFramePr>
          <p:nvPr>
            <p:extLst>
              <p:ext uri="{D42A27DB-BD31-4B8C-83A1-F6EECF244321}">
                <p14:modId xmlns:p14="http://schemas.microsoft.com/office/powerpoint/2010/main" val="736768183"/>
              </p:ext>
            </p:extLst>
          </p:nvPr>
        </p:nvGraphicFramePr>
        <p:xfrm>
          <a:off x="1377473" y="1299641"/>
          <a:ext cx="7144629" cy="43269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AC5193B2-4B03-42B3-9FF1-D60C37C3DF85}"/>
              </a:ext>
            </a:extLst>
          </p:cNvPr>
          <p:cNvSpPr txBox="1"/>
          <p:nvPr/>
        </p:nvSpPr>
        <p:spPr>
          <a:xfrm>
            <a:off x="1597955" y="1068961"/>
            <a:ext cx="6785897" cy="3970318"/>
          </a:xfrm>
          <a:prstGeom prst="rect">
            <a:avLst/>
          </a:prstGeom>
          <a:noFill/>
        </p:spPr>
        <p:txBody>
          <a:bodyPr wrap="square" rtlCol="0">
            <a:spAutoFit/>
          </a:bodyPr>
          <a:lstStyle/>
          <a:p>
            <a:pPr algn="just"/>
            <a:r>
              <a:rPr lang="es-MX" dirty="0"/>
              <a:t>En el rubro de </a:t>
            </a:r>
            <a:r>
              <a:rPr lang="es-MX" b="1" dirty="0"/>
              <a:t>“Recursos Materiales”</a:t>
            </a:r>
            <a:r>
              <a:rPr lang="es-MX" dirty="0"/>
              <a:t> se obtuvieron los siguientes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 </a:t>
            </a:r>
            <a:r>
              <a:rPr lang="es-MX" dirty="0"/>
              <a:t>son proporcionadas de manera correcta y oportuna, aunque 3% expresa que nunca se le entrega.</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 casi en su totalidad, debido a que solo 6% manifiesta que solo es en algunas ocasiones.</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cumplen con lo requerido para el desarrollo de las clases.</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AC5193B2-4B03-42B3-9FF1-D60C37C3DF85}"/>
              </a:ext>
            </a:extLst>
          </p:cNvPr>
          <p:cNvSpPr txBox="1"/>
          <p:nvPr/>
        </p:nvSpPr>
        <p:spPr>
          <a:xfrm>
            <a:off x="1597955" y="1068961"/>
            <a:ext cx="6785897" cy="3970318"/>
          </a:xfrm>
          <a:prstGeom prst="rect">
            <a:avLst/>
          </a:prstGeom>
          <a:noFill/>
        </p:spPr>
        <p:txBody>
          <a:bodyPr wrap="square" rtlCol="0">
            <a:spAutoFit/>
          </a:bodyPr>
          <a:lstStyle/>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 aunque se expresa que no es siempre.</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 en la mayoría de las ocasiones.</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poco más del 70% menciona que no es siempre.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endParaRPr lang="es-MX" dirty="0"/>
          </a:p>
          <a:p>
            <a:pPr algn="just"/>
            <a:r>
              <a:rPr lang="es-MX" b="1" dirty="0"/>
              <a:t>Función Manual:</a:t>
            </a:r>
          </a:p>
          <a:p>
            <a:pPr marL="285750" indent="-285750" algn="just">
              <a:buFont typeface="Arial" panose="020B0604020202020204" pitchFamily="34" charset="0"/>
              <a:buChar char="•"/>
            </a:pPr>
            <a:r>
              <a:rPr lang="es-MX" dirty="0"/>
              <a:t>Se cuenta con el </a:t>
            </a:r>
            <a:r>
              <a:rPr lang="es-MX" b="1" dirty="0"/>
              <a:t>material necesario para la realización de funciones</a:t>
            </a:r>
            <a:r>
              <a:rPr lang="es-MX" dirty="0"/>
              <a:t> en la mayor parte del tiempo.</a:t>
            </a:r>
          </a:p>
          <a:p>
            <a:pPr marL="285750" indent="-285750" algn="just">
              <a:buFont typeface="Arial" panose="020B0604020202020204" pitchFamily="34" charset="0"/>
              <a:buChar char="•"/>
            </a:pPr>
            <a:r>
              <a:rPr lang="es-MX" dirty="0"/>
              <a:t>De igual manera se proporciona el </a:t>
            </a:r>
            <a:r>
              <a:rPr lang="es-MX" b="1" dirty="0"/>
              <a:t>equipo o herramientas necesarias para realizar sus funciones</a:t>
            </a:r>
            <a:r>
              <a:rPr lang="es-MX" dirty="0"/>
              <a:t>, aunque el 40% indica que se le entrega en algunas veces.</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p:cNvGraphicFramePr>
            <a:graphicFrameLocks/>
          </p:cNvGraphicFramePr>
          <p:nvPr>
            <p:extLst>
              <p:ext uri="{D42A27DB-BD31-4B8C-83A1-F6EECF244321}">
                <p14:modId xmlns:p14="http://schemas.microsoft.com/office/powerpoint/2010/main" val="2608733340"/>
              </p:ext>
            </p:extLst>
          </p:nvPr>
        </p:nvGraphicFramePr>
        <p:xfrm>
          <a:off x="1473602" y="1538555"/>
          <a:ext cx="7222774" cy="40041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6" name="Gráfico 25"/>
          <p:cNvGraphicFramePr>
            <a:graphicFrameLocks/>
          </p:cNvGraphicFramePr>
          <p:nvPr>
            <p:extLst>
              <p:ext uri="{D42A27DB-BD31-4B8C-83A1-F6EECF244321}">
                <p14:modId xmlns:p14="http://schemas.microsoft.com/office/powerpoint/2010/main" val="2468032129"/>
              </p:ext>
            </p:extLst>
          </p:nvPr>
        </p:nvGraphicFramePr>
        <p:xfrm>
          <a:off x="1503678" y="1306388"/>
          <a:ext cx="7003918" cy="417321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p:cNvGraphicFramePr>
            <a:graphicFrameLocks/>
          </p:cNvGraphicFramePr>
          <p:nvPr>
            <p:extLst>
              <p:ext uri="{D42A27DB-BD31-4B8C-83A1-F6EECF244321}">
                <p14:modId xmlns:p14="http://schemas.microsoft.com/office/powerpoint/2010/main" val="2056190495"/>
              </p:ext>
            </p:extLst>
          </p:nvPr>
        </p:nvGraphicFramePr>
        <p:xfrm>
          <a:off x="1643873" y="1427531"/>
          <a:ext cx="6882231" cy="40847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p:cNvGraphicFramePr>
            <a:graphicFrameLocks/>
          </p:cNvGraphicFramePr>
          <p:nvPr>
            <p:extLst>
              <p:ext uri="{D42A27DB-BD31-4B8C-83A1-F6EECF244321}">
                <p14:modId xmlns:p14="http://schemas.microsoft.com/office/powerpoint/2010/main" val="197968151"/>
              </p:ext>
            </p:extLst>
          </p:nvPr>
        </p:nvGraphicFramePr>
        <p:xfrm>
          <a:off x="1421115" y="1650042"/>
          <a:ext cx="7200081" cy="39977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p:cNvGraphicFramePr>
            <a:graphicFrameLocks/>
          </p:cNvGraphicFramePr>
          <p:nvPr>
            <p:extLst>
              <p:ext uri="{D42A27DB-BD31-4B8C-83A1-F6EECF244321}">
                <p14:modId xmlns:p14="http://schemas.microsoft.com/office/powerpoint/2010/main" val="2281468599"/>
              </p:ext>
            </p:extLst>
          </p:nvPr>
        </p:nvGraphicFramePr>
        <p:xfrm>
          <a:off x="1420303" y="1319862"/>
          <a:ext cx="7108804" cy="42092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754326"/>
          </a:xfrm>
          <a:prstGeom prst="rect">
            <a:avLst/>
          </a:prstGeom>
          <a:noFill/>
        </p:spPr>
        <p:txBody>
          <a:bodyPr wrap="square" rtlCol="0">
            <a:spAutoFit/>
          </a:bodyPr>
          <a:lstStyle/>
          <a:p>
            <a:pPr algn="ctr"/>
            <a:r>
              <a:rPr lang="es-MX" sz="3600" b="1" dirty="0">
                <a:effectLst>
                  <a:outerShdw blurRad="38100" dist="38100" dir="2700000" algn="tl">
                    <a:srgbClr val="000000">
                      <a:alpha val="43137"/>
                    </a:srgbClr>
                  </a:outerShdw>
                </a:effectLst>
              </a:rPr>
              <a:t>UNIDAD ACADÉMICA PREPARATORIA No.9</a:t>
            </a:r>
          </a:p>
          <a:p>
            <a:pPr algn="ctr"/>
            <a:r>
              <a:rPr lang="es-MX" sz="3600" b="1" dirty="0">
                <a:effectLst>
                  <a:outerShdw blurRad="38100" dist="38100" dir="2700000" algn="tl">
                    <a:srgbClr val="000000">
                      <a:alpha val="43137"/>
                    </a:srgbClr>
                  </a:outerShdw>
                </a:effectLst>
              </a:rPr>
              <a:t>VILLA HIDALGO</a:t>
            </a:r>
          </a:p>
        </p:txBody>
      </p:sp>
    </p:spTree>
    <p:extLst>
      <p:ext uri="{BB962C8B-B14F-4D97-AF65-F5344CB8AC3E}">
        <p14:creationId xmlns:p14="http://schemas.microsoft.com/office/powerpoint/2010/main" val="10495437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p:cNvGraphicFramePr>
            <a:graphicFrameLocks/>
          </p:cNvGraphicFramePr>
          <p:nvPr>
            <p:extLst>
              <p:ext uri="{D42A27DB-BD31-4B8C-83A1-F6EECF244321}">
                <p14:modId xmlns:p14="http://schemas.microsoft.com/office/powerpoint/2010/main" val="2628660565"/>
              </p:ext>
            </p:extLst>
          </p:nvPr>
        </p:nvGraphicFramePr>
        <p:xfrm>
          <a:off x="1374961" y="1383988"/>
          <a:ext cx="7007299" cy="40627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p:cNvGraphicFramePr>
            <a:graphicFrameLocks/>
          </p:cNvGraphicFramePr>
          <p:nvPr>
            <p:extLst>
              <p:ext uri="{D42A27DB-BD31-4B8C-83A1-F6EECF244321}">
                <p14:modId xmlns:p14="http://schemas.microsoft.com/office/powerpoint/2010/main" val="1235848698"/>
              </p:ext>
            </p:extLst>
          </p:nvPr>
        </p:nvGraphicFramePr>
        <p:xfrm>
          <a:off x="1173892" y="1227684"/>
          <a:ext cx="7398568" cy="42874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23" name="CuadroTexto 22">
            <a:extLst>
              <a:ext uri="{FF2B5EF4-FFF2-40B4-BE49-F238E27FC236}">
                <a16:creationId xmlns:a16="http://schemas.microsoft.com/office/drawing/2014/main" id="{0F6AA38E-CBD9-4EF6-A2E2-D7054AB01D96}"/>
              </a:ext>
            </a:extLst>
          </p:cNvPr>
          <p:cNvSpPr txBox="1"/>
          <p:nvPr/>
        </p:nvSpPr>
        <p:spPr>
          <a:xfrm>
            <a:off x="2195736" y="1556792"/>
            <a:ext cx="5930945" cy="3416320"/>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se considera que la </a:t>
            </a:r>
            <a:r>
              <a:rPr lang="es-MX" b="1" dirty="0"/>
              <a:t>relación</a:t>
            </a:r>
            <a:r>
              <a:rPr lang="es-MX" dirty="0"/>
              <a:t> </a:t>
            </a:r>
            <a:r>
              <a:rPr lang="es-MX" b="1" dirty="0"/>
              <a:t>entre compañeros y compañeras </a:t>
            </a:r>
            <a:r>
              <a:rPr lang="es-MX" dirty="0"/>
              <a:t>es buena, además de que el fomento de </a:t>
            </a:r>
            <a:r>
              <a:rPr lang="es-MX" b="1" dirty="0"/>
              <a:t>trabajo en equipo</a:t>
            </a:r>
            <a:r>
              <a:rPr lang="es-MX" dirty="0"/>
              <a:t> se realiza frecuentemente, se manifiesta que si se les permite expresar su </a:t>
            </a:r>
            <a:r>
              <a:rPr lang="es-MX" b="1" dirty="0"/>
              <a:t>punto de vista</a:t>
            </a:r>
            <a:r>
              <a:rPr lang="es-MX" dirty="0"/>
              <a:t>, en lo que respecta a </a:t>
            </a:r>
            <a:r>
              <a:rPr lang="es-MX" b="1" dirty="0"/>
              <a:t>situaciones de conflicto </a:t>
            </a:r>
            <a:r>
              <a:rPr lang="es-MX" dirty="0"/>
              <a:t>se menciona que se presentan en bajo porcentaje, pero que estas situaciones de </a:t>
            </a:r>
            <a:r>
              <a:rPr lang="es-MX" b="1" dirty="0"/>
              <a:t>conflicto afectan el ambiente </a:t>
            </a:r>
            <a:r>
              <a:rPr lang="es-MX" dirty="0"/>
              <a:t>de trabajo regularmente, los encuestados expresan que los principales conflictos presentados son: 1.-conflictos con compañeros, 2.-conflictos institucionales, 3.-conflictos personales, aún así se comenta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7384"/>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p:cNvGraphicFramePr>
            <a:graphicFrameLocks/>
          </p:cNvGraphicFramePr>
          <p:nvPr>
            <p:extLst>
              <p:ext uri="{D42A27DB-BD31-4B8C-83A1-F6EECF244321}">
                <p14:modId xmlns:p14="http://schemas.microsoft.com/office/powerpoint/2010/main" val="1417065720"/>
              </p:ext>
            </p:extLst>
          </p:nvPr>
        </p:nvGraphicFramePr>
        <p:xfrm>
          <a:off x="1670215" y="1547376"/>
          <a:ext cx="6829548" cy="40037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p:cNvGraphicFramePr>
            <a:graphicFrameLocks/>
          </p:cNvGraphicFramePr>
          <p:nvPr>
            <p:extLst>
              <p:ext uri="{D42A27DB-BD31-4B8C-83A1-F6EECF244321}">
                <p14:modId xmlns:p14="http://schemas.microsoft.com/office/powerpoint/2010/main" val="2612081776"/>
              </p:ext>
            </p:extLst>
          </p:nvPr>
        </p:nvGraphicFramePr>
        <p:xfrm>
          <a:off x="1488060" y="1337312"/>
          <a:ext cx="7005686" cy="41231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p:cNvGraphicFramePr>
            <a:graphicFrameLocks/>
          </p:cNvGraphicFramePr>
          <p:nvPr>
            <p:extLst>
              <p:ext uri="{D42A27DB-BD31-4B8C-83A1-F6EECF244321}">
                <p14:modId xmlns:p14="http://schemas.microsoft.com/office/powerpoint/2010/main" val="1135397759"/>
              </p:ext>
            </p:extLst>
          </p:nvPr>
        </p:nvGraphicFramePr>
        <p:xfrm>
          <a:off x="1455441" y="1416845"/>
          <a:ext cx="7038528" cy="40372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p:cNvGraphicFramePr>
            <a:graphicFrameLocks/>
          </p:cNvGraphicFramePr>
          <p:nvPr>
            <p:extLst>
              <p:ext uri="{D42A27DB-BD31-4B8C-83A1-F6EECF244321}">
                <p14:modId xmlns:p14="http://schemas.microsoft.com/office/powerpoint/2010/main" val="2690607552"/>
              </p:ext>
            </p:extLst>
          </p:nvPr>
        </p:nvGraphicFramePr>
        <p:xfrm>
          <a:off x="1529721" y="1514875"/>
          <a:ext cx="7110536" cy="38922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p:cNvGraphicFramePr>
            <a:graphicFrameLocks/>
          </p:cNvGraphicFramePr>
          <p:nvPr>
            <p:extLst>
              <p:ext uri="{D42A27DB-BD31-4B8C-83A1-F6EECF244321}">
                <p14:modId xmlns:p14="http://schemas.microsoft.com/office/powerpoint/2010/main" val="885987338"/>
              </p:ext>
            </p:extLst>
          </p:nvPr>
        </p:nvGraphicFramePr>
        <p:xfrm>
          <a:off x="1586722" y="1403686"/>
          <a:ext cx="6996534" cy="40506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5" name="Gráfico 24"/>
          <p:cNvGraphicFramePr>
            <a:graphicFrameLocks/>
          </p:cNvGraphicFramePr>
          <p:nvPr>
            <p:extLst>
              <p:ext uri="{D42A27DB-BD31-4B8C-83A1-F6EECF244321}">
                <p14:modId xmlns:p14="http://schemas.microsoft.com/office/powerpoint/2010/main" val="4152165033"/>
              </p:ext>
            </p:extLst>
          </p:nvPr>
        </p:nvGraphicFramePr>
        <p:xfrm>
          <a:off x="1550296" y="1419643"/>
          <a:ext cx="7069385" cy="40317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4" name="Gráfico 23">
            <a:extLst>
              <a:ext uri="{FF2B5EF4-FFF2-40B4-BE49-F238E27FC236}">
                <a16:creationId xmlns:a16="http://schemas.microsoft.com/office/drawing/2014/main" id="{80FBF960-D90B-4D26-B0A5-317192D73019}"/>
              </a:ext>
            </a:extLst>
          </p:cNvPr>
          <p:cNvGraphicFramePr>
            <a:graphicFrameLocks/>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DCCA8ACD-45E2-42E2-B96C-2E7AA34AC59F}"/>
              </a:ext>
            </a:extLst>
          </p:cNvPr>
          <p:cNvGraphicFramePr>
            <a:graphicFrameLocks/>
          </p:cNvGraphicFramePr>
          <p:nvPr>
            <p:extLst>
              <p:ext uri="{D42A27DB-BD31-4B8C-83A1-F6EECF244321}">
                <p14:modId xmlns:p14="http://schemas.microsoft.com/office/powerpoint/2010/main" val="271047378"/>
              </p:ext>
            </p:extLst>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Gráfico 25">
            <a:extLst>
              <a:ext uri="{FF2B5EF4-FFF2-40B4-BE49-F238E27FC236}">
                <a16:creationId xmlns:a16="http://schemas.microsoft.com/office/drawing/2014/main" id="{475C31A6-7EAC-478F-B6CE-F73187606126}"/>
              </a:ext>
            </a:extLst>
          </p:cNvPr>
          <p:cNvGraphicFramePr>
            <a:graphicFrameLocks/>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Gráfico 26">
            <a:extLst>
              <a:ext uri="{FF2B5EF4-FFF2-40B4-BE49-F238E27FC236}">
                <a16:creationId xmlns:a16="http://schemas.microsoft.com/office/drawing/2014/main" id="{4ECD8B16-8792-4293-9314-DB8D2CF9E056}"/>
              </a:ext>
            </a:extLst>
          </p:cNvPr>
          <p:cNvGraphicFramePr>
            <a:graphicFrameLocks/>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0393090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3" name="Gráfico 22"/>
          <p:cNvGraphicFramePr>
            <a:graphicFrameLocks/>
          </p:cNvGraphicFramePr>
          <p:nvPr>
            <p:extLst>
              <p:ext uri="{D42A27DB-BD31-4B8C-83A1-F6EECF244321}">
                <p14:modId xmlns:p14="http://schemas.microsoft.com/office/powerpoint/2010/main" val="2406208045"/>
              </p:ext>
            </p:extLst>
          </p:nvPr>
        </p:nvGraphicFramePr>
        <p:xfrm>
          <a:off x="1377251" y="1354167"/>
          <a:ext cx="7002719" cy="39855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20" name="CuadroTexto 19">
            <a:extLst>
              <a:ext uri="{FF2B5EF4-FFF2-40B4-BE49-F238E27FC236}">
                <a16:creationId xmlns:a16="http://schemas.microsoft.com/office/drawing/2014/main" id="{7FB00B65-207F-4EEB-B3BF-940828BFD6DF}"/>
              </a:ext>
            </a:extLst>
          </p:cNvPr>
          <p:cNvSpPr txBox="1"/>
          <p:nvPr/>
        </p:nvSpPr>
        <p:spPr>
          <a:xfrm>
            <a:off x="1521375" y="1412776"/>
            <a:ext cx="6435001" cy="3139321"/>
          </a:xfrm>
          <a:prstGeom prst="rect">
            <a:avLst/>
          </a:prstGeom>
          <a:noFill/>
        </p:spPr>
        <p:txBody>
          <a:bodyPr wrap="square" rtlCol="0">
            <a:spAutoFit/>
          </a:bodyPr>
          <a:lstStyle/>
          <a:p>
            <a:pPr algn="just"/>
            <a:r>
              <a:rPr lang="es-MX" dirty="0"/>
              <a:t>En lo que se refiere al rubro de </a:t>
            </a:r>
            <a:r>
              <a:rPr lang="es-MX" b="1" dirty="0"/>
              <a:t>“Relación con Mandos Medios y Superiores” </a:t>
            </a:r>
            <a:r>
              <a:rPr lang="es-MX" dirty="0"/>
              <a:t>se expresa que trabajan de forma correcta las </a:t>
            </a:r>
            <a:r>
              <a:rPr lang="es-MX" b="1" dirty="0"/>
              <a:t>líneas de autoridad </a:t>
            </a:r>
            <a:r>
              <a:rPr lang="es-MX" dirty="0"/>
              <a:t>durante el desempeño del trabajo, generalmente se reciben las </a:t>
            </a:r>
            <a:r>
              <a:rPr lang="es-MX" b="1" dirty="0"/>
              <a:t>instrucciones</a:t>
            </a:r>
            <a:r>
              <a:rPr lang="es-MX" dirty="0"/>
              <a:t> de trabajo en tiempo y forma, también se obtiene que los responsables de área distribuyen las </a:t>
            </a:r>
            <a:r>
              <a:rPr lang="es-MX" b="1" dirty="0"/>
              <a:t>actividades de manera equilibrada</a:t>
            </a:r>
            <a:r>
              <a:rPr lang="es-MX" dirty="0"/>
              <a:t>, el numero de colaboradores si es de acuerdo a la relación de </a:t>
            </a:r>
            <a:r>
              <a:rPr lang="es-MX" b="1" dirty="0"/>
              <a:t>carga de trabajo</a:t>
            </a:r>
            <a:r>
              <a:rPr lang="es-MX" dirty="0"/>
              <a:t>,</a:t>
            </a:r>
            <a:r>
              <a:rPr lang="es-MX" b="1" dirty="0"/>
              <a:t> </a:t>
            </a:r>
            <a:r>
              <a:rPr lang="es-MX" dirty="0"/>
              <a:t>de igual manera la persona que evalúa a los compañeros si lo hace en </a:t>
            </a:r>
            <a:r>
              <a:rPr lang="es-MX" b="1" dirty="0"/>
              <a:t>base a resultados</a:t>
            </a:r>
            <a:r>
              <a:rPr lang="es-MX" dirty="0"/>
              <a:t>, se da la la oportunidad de poder hacer </a:t>
            </a:r>
            <a:r>
              <a:rPr lang="es-MX" b="1" dirty="0"/>
              <a:t>propuestas de mejora </a:t>
            </a:r>
            <a:r>
              <a:rPr lang="es-MX" dirty="0"/>
              <a:t>regularmente,</a:t>
            </a:r>
            <a:r>
              <a:rPr lang="es-MX" b="1" dirty="0"/>
              <a:t> </a:t>
            </a:r>
            <a:r>
              <a:rPr lang="es-MX" dirty="0"/>
              <a:t>además de expresarse que si son </a:t>
            </a:r>
            <a:r>
              <a:rPr lang="es-MX" b="1" dirty="0"/>
              <a:t>consideradas las propuestas de mejora.</a:t>
            </a:r>
          </a:p>
        </p:txBody>
      </p:sp>
    </p:spTree>
    <p:extLst>
      <p:ext uri="{BB962C8B-B14F-4D97-AF65-F5344CB8AC3E}">
        <p14:creationId xmlns:p14="http://schemas.microsoft.com/office/powerpoint/2010/main" val="34185849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p:cNvGraphicFramePr>
            <a:graphicFrameLocks/>
          </p:cNvGraphicFramePr>
          <p:nvPr>
            <p:extLst>
              <p:ext uri="{D42A27DB-BD31-4B8C-83A1-F6EECF244321}">
                <p14:modId xmlns:p14="http://schemas.microsoft.com/office/powerpoint/2010/main" val="1277837070"/>
              </p:ext>
            </p:extLst>
          </p:nvPr>
        </p:nvGraphicFramePr>
        <p:xfrm>
          <a:off x="1770926" y="1424141"/>
          <a:ext cx="6813178" cy="38990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5" name="Gráfico 24"/>
          <p:cNvGraphicFramePr>
            <a:graphicFrameLocks/>
          </p:cNvGraphicFramePr>
          <p:nvPr>
            <p:extLst>
              <p:ext uri="{D42A27DB-BD31-4B8C-83A1-F6EECF244321}">
                <p14:modId xmlns:p14="http://schemas.microsoft.com/office/powerpoint/2010/main" val="4124754237"/>
              </p:ext>
            </p:extLst>
          </p:nvPr>
        </p:nvGraphicFramePr>
        <p:xfrm>
          <a:off x="1691680" y="1335311"/>
          <a:ext cx="6858000" cy="41572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6" name="Gráfico 25"/>
          <p:cNvGraphicFramePr>
            <a:graphicFrameLocks/>
          </p:cNvGraphicFramePr>
          <p:nvPr>
            <p:extLst>
              <p:ext uri="{D42A27DB-BD31-4B8C-83A1-F6EECF244321}">
                <p14:modId xmlns:p14="http://schemas.microsoft.com/office/powerpoint/2010/main" val="1006421755"/>
              </p:ext>
            </p:extLst>
          </p:nvPr>
        </p:nvGraphicFramePr>
        <p:xfrm>
          <a:off x="1571550" y="1497310"/>
          <a:ext cx="6720979" cy="39097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5" name="Gráfico 24"/>
          <p:cNvGraphicFramePr>
            <a:graphicFrameLocks/>
          </p:cNvGraphicFramePr>
          <p:nvPr>
            <p:extLst>
              <p:ext uri="{D42A27DB-BD31-4B8C-83A1-F6EECF244321}">
                <p14:modId xmlns:p14="http://schemas.microsoft.com/office/powerpoint/2010/main" val="1464380129"/>
              </p:ext>
            </p:extLst>
          </p:nvPr>
        </p:nvGraphicFramePr>
        <p:xfrm>
          <a:off x="1529721" y="1306198"/>
          <a:ext cx="7110536" cy="41009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5" name="Gráfico 24"/>
          <p:cNvGraphicFramePr>
            <a:graphicFrameLocks/>
          </p:cNvGraphicFramePr>
          <p:nvPr>
            <p:extLst>
              <p:ext uri="{D42A27DB-BD31-4B8C-83A1-F6EECF244321}">
                <p14:modId xmlns:p14="http://schemas.microsoft.com/office/powerpoint/2010/main" val="837221547"/>
              </p:ext>
            </p:extLst>
          </p:nvPr>
        </p:nvGraphicFramePr>
        <p:xfrm>
          <a:off x="1673737" y="1417337"/>
          <a:ext cx="6822504" cy="41309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6" name="Gráfico 25"/>
          <p:cNvGraphicFramePr>
            <a:graphicFrameLocks/>
          </p:cNvGraphicFramePr>
          <p:nvPr>
            <p:extLst>
              <p:ext uri="{D42A27DB-BD31-4B8C-83A1-F6EECF244321}">
                <p14:modId xmlns:p14="http://schemas.microsoft.com/office/powerpoint/2010/main" val="3637551432"/>
              </p:ext>
            </p:extLst>
          </p:nvPr>
        </p:nvGraphicFramePr>
        <p:xfrm>
          <a:off x="1621059" y="1359117"/>
          <a:ext cx="6927859" cy="40677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5" name="Gráfico 24"/>
          <p:cNvGraphicFramePr>
            <a:graphicFrameLocks/>
          </p:cNvGraphicFramePr>
          <p:nvPr>
            <p:extLst>
              <p:ext uri="{D42A27DB-BD31-4B8C-83A1-F6EECF244321}">
                <p14:modId xmlns:p14="http://schemas.microsoft.com/office/powerpoint/2010/main" val="766777161"/>
              </p:ext>
            </p:extLst>
          </p:nvPr>
        </p:nvGraphicFramePr>
        <p:xfrm>
          <a:off x="1493717" y="1254608"/>
          <a:ext cx="7182544" cy="42417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0" name="Gráfico 19">
            <a:extLst>
              <a:ext uri="{FF2B5EF4-FFF2-40B4-BE49-F238E27FC236}">
                <a16:creationId xmlns:a16="http://schemas.microsoft.com/office/drawing/2014/main" id="{4D33A8B3-C38B-45B1-AE81-12DC5A1326BD}"/>
              </a:ext>
            </a:extLst>
          </p:cNvPr>
          <p:cNvGraphicFramePr>
            <a:graphicFrameLocks/>
          </p:cNvGraphicFramePr>
          <p:nvPr/>
        </p:nvGraphicFramePr>
        <p:xfrm>
          <a:off x="1893299" y="439249"/>
          <a:ext cx="6230065" cy="28274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Gráfico 23">
            <a:extLst>
              <a:ext uri="{FF2B5EF4-FFF2-40B4-BE49-F238E27FC236}">
                <a16:creationId xmlns:a16="http://schemas.microsoft.com/office/drawing/2014/main" id="{A71829C1-AD66-4AA1-A968-83C2DF116CAA}"/>
              </a:ext>
            </a:extLst>
          </p:cNvPr>
          <p:cNvGraphicFramePr>
            <a:graphicFrameLocks/>
          </p:cNvGraphicFramePr>
          <p:nvPr>
            <p:extLst>
              <p:ext uri="{D42A27DB-BD31-4B8C-83A1-F6EECF244321}">
                <p14:modId xmlns:p14="http://schemas.microsoft.com/office/powerpoint/2010/main" val="2251196429"/>
              </p:ext>
            </p:extLst>
          </p:nvPr>
        </p:nvGraphicFramePr>
        <p:xfrm>
          <a:off x="5295397" y="3639894"/>
          <a:ext cx="3672408" cy="229109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Gráfico 24">
            <a:extLst>
              <a:ext uri="{FF2B5EF4-FFF2-40B4-BE49-F238E27FC236}">
                <a16:creationId xmlns:a16="http://schemas.microsoft.com/office/drawing/2014/main" id="{A71829C1-AD66-4AA1-A968-83C2DF116CAA}"/>
              </a:ext>
            </a:extLst>
          </p:cNvPr>
          <p:cNvGraphicFramePr>
            <a:graphicFrameLocks/>
          </p:cNvGraphicFramePr>
          <p:nvPr>
            <p:extLst>
              <p:ext uri="{D42A27DB-BD31-4B8C-83A1-F6EECF244321}">
                <p14:modId xmlns:p14="http://schemas.microsoft.com/office/powerpoint/2010/main" val="607790612"/>
              </p:ext>
            </p:extLst>
          </p:nvPr>
        </p:nvGraphicFramePr>
        <p:xfrm>
          <a:off x="695040" y="3679768"/>
          <a:ext cx="4600357" cy="225122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6353768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p:cNvGraphicFramePr>
            <a:graphicFrameLocks/>
          </p:cNvGraphicFramePr>
          <p:nvPr>
            <p:extLst>
              <p:ext uri="{D42A27DB-BD31-4B8C-83A1-F6EECF244321}">
                <p14:modId xmlns:p14="http://schemas.microsoft.com/office/powerpoint/2010/main" val="2361745108"/>
              </p:ext>
            </p:extLst>
          </p:nvPr>
        </p:nvGraphicFramePr>
        <p:xfrm>
          <a:off x="1251024" y="1123947"/>
          <a:ext cx="7253512" cy="43911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5" name="Gráfico 24"/>
          <p:cNvGraphicFramePr>
            <a:graphicFrameLocks/>
          </p:cNvGraphicFramePr>
          <p:nvPr>
            <p:extLst>
              <p:ext uri="{D42A27DB-BD31-4B8C-83A1-F6EECF244321}">
                <p14:modId xmlns:p14="http://schemas.microsoft.com/office/powerpoint/2010/main" val="2392468561"/>
              </p:ext>
            </p:extLst>
          </p:nvPr>
        </p:nvGraphicFramePr>
        <p:xfrm>
          <a:off x="1673737" y="1345255"/>
          <a:ext cx="6822504" cy="41582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23" name="CuadroTexto 22">
            <a:extLst>
              <a:ext uri="{FF2B5EF4-FFF2-40B4-BE49-F238E27FC236}">
                <a16:creationId xmlns:a16="http://schemas.microsoft.com/office/drawing/2014/main" id="{545C7674-A790-47EB-9B54-C41C6DBD6390}"/>
              </a:ext>
            </a:extLst>
          </p:cNvPr>
          <p:cNvSpPr txBox="1"/>
          <p:nvPr/>
        </p:nvSpPr>
        <p:spPr>
          <a:xfrm>
            <a:off x="1692472" y="1217149"/>
            <a:ext cx="6639596" cy="4247317"/>
          </a:xfrm>
          <a:prstGeom prst="rect">
            <a:avLst/>
          </a:prstGeom>
          <a:noFill/>
        </p:spPr>
        <p:txBody>
          <a:bodyPr wrap="square" rtlCol="0">
            <a:spAutoFit/>
          </a:bodyPr>
          <a:lstStyle/>
          <a:p>
            <a:pPr algn="just"/>
            <a:r>
              <a:rPr lang="es-MX" dirty="0"/>
              <a:t>En el rubro de </a:t>
            </a:r>
            <a:r>
              <a:rPr lang="es-MX" b="1" dirty="0"/>
              <a:t>“Puesto de Trabajo” </a:t>
            </a:r>
            <a:r>
              <a:rPr lang="es-MX" dirty="0"/>
              <a:t>se muestra que son realizadas las </a:t>
            </a:r>
            <a:r>
              <a:rPr lang="es-MX" b="1" dirty="0"/>
              <a:t>actividades asignadas con agrado</a:t>
            </a:r>
            <a:r>
              <a:rPr lang="es-MX" dirty="0"/>
              <a:t>, más del 70% de los que contestaron la encuesta no tienen considerado algún posible </a:t>
            </a:r>
            <a:r>
              <a:rPr lang="es-MX" b="1" dirty="0"/>
              <a:t>cambio de área</a:t>
            </a:r>
            <a:r>
              <a:rPr lang="es-MX" dirty="0"/>
              <a:t>, además de que su desempeño laboral les permite adquirir nuevas habilidades que les permite un </a:t>
            </a:r>
            <a:r>
              <a:rPr lang="es-MX" b="1" dirty="0"/>
              <a:t>desarrollo integral</a:t>
            </a:r>
            <a:r>
              <a:rPr lang="es-MX" dirty="0"/>
              <a:t>, en un alto porcentaje se manifiesta que la asignación de </a:t>
            </a:r>
            <a:r>
              <a:rPr lang="es-MX" b="1" dirty="0"/>
              <a:t>carga de trabajo de su jornada laboral</a:t>
            </a:r>
            <a:r>
              <a:rPr lang="es-MX" dirty="0"/>
              <a:t> es adecuada, se expresa que si se existe una relación del </a:t>
            </a:r>
            <a:r>
              <a:rPr lang="es-MX" b="1" dirty="0"/>
              <a:t>puesto de trabajo con su preparación académica</a:t>
            </a:r>
            <a:r>
              <a:rPr lang="es-MX" dirty="0"/>
              <a:t>, también se manifiesta que un gran porcentaje está </a:t>
            </a:r>
            <a:r>
              <a:rPr lang="es-MX" b="1" dirty="0"/>
              <a:t>capacitado para realizar sus funciones laborales</a:t>
            </a:r>
            <a:r>
              <a:rPr lang="es-MX" dirty="0"/>
              <a:t>, pese a que  mas del 50% de los encuestados comenta que no ha recibido </a:t>
            </a:r>
            <a:r>
              <a:rPr lang="es-MX" b="1" dirty="0"/>
              <a:t>capacitación el ultimo año</a:t>
            </a:r>
            <a:r>
              <a:rPr lang="es-MX" dirty="0"/>
              <a:t>  por parte de la UAN aunque si se les </a:t>
            </a:r>
            <a:r>
              <a:rPr lang="es-MX" b="1" dirty="0"/>
              <a:t>permite asistir a  los cursos de capacitación, </a:t>
            </a:r>
            <a:r>
              <a:rPr lang="es-MX" dirty="0"/>
              <a:t>sin embargo un 24% denota que no ha sido convocado, por último un se obtiene que los cursos de </a:t>
            </a:r>
            <a:r>
              <a:rPr lang="es-MX" b="1" dirty="0"/>
              <a:t>capacitación fortalecen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5" name="Gráfico 24"/>
          <p:cNvGraphicFramePr>
            <a:graphicFrameLocks/>
          </p:cNvGraphicFramePr>
          <p:nvPr>
            <p:extLst>
              <p:ext uri="{D42A27DB-BD31-4B8C-83A1-F6EECF244321}">
                <p14:modId xmlns:p14="http://schemas.microsoft.com/office/powerpoint/2010/main" val="2510674538"/>
              </p:ext>
            </p:extLst>
          </p:nvPr>
        </p:nvGraphicFramePr>
        <p:xfrm>
          <a:off x="1655989" y="1369200"/>
          <a:ext cx="6858000" cy="40379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p:cNvGraphicFramePr>
            <a:graphicFrameLocks/>
          </p:cNvGraphicFramePr>
          <p:nvPr>
            <p:extLst>
              <p:ext uri="{D42A27DB-BD31-4B8C-83A1-F6EECF244321}">
                <p14:modId xmlns:p14="http://schemas.microsoft.com/office/powerpoint/2010/main" val="1256063958"/>
              </p:ext>
            </p:extLst>
          </p:nvPr>
        </p:nvGraphicFramePr>
        <p:xfrm>
          <a:off x="1461924" y="1410351"/>
          <a:ext cx="6822504" cy="39652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p:cNvGraphicFramePr>
            <a:graphicFrameLocks/>
          </p:cNvGraphicFramePr>
          <p:nvPr>
            <p:extLst>
              <p:ext uri="{D42A27DB-BD31-4B8C-83A1-F6EECF244321}">
                <p14:modId xmlns:p14="http://schemas.microsoft.com/office/powerpoint/2010/main" val="1595153292"/>
              </p:ext>
            </p:extLst>
          </p:nvPr>
        </p:nvGraphicFramePr>
        <p:xfrm>
          <a:off x="1522583" y="1637590"/>
          <a:ext cx="6712055" cy="37640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907704" y="5493967"/>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5" name="Gráfico 24"/>
          <p:cNvGraphicFramePr>
            <a:graphicFrameLocks/>
          </p:cNvGraphicFramePr>
          <p:nvPr>
            <p:extLst>
              <p:ext uri="{D42A27DB-BD31-4B8C-83A1-F6EECF244321}">
                <p14:modId xmlns:p14="http://schemas.microsoft.com/office/powerpoint/2010/main" val="3274174555"/>
              </p:ext>
            </p:extLst>
          </p:nvPr>
        </p:nvGraphicFramePr>
        <p:xfrm>
          <a:off x="1920822" y="1428733"/>
          <a:ext cx="6534471" cy="38625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4" name="Gráfico 23"/>
          <p:cNvGraphicFramePr>
            <a:graphicFrameLocks/>
          </p:cNvGraphicFramePr>
          <p:nvPr>
            <p:extLst>
              <p:ext uri="{D42A27DB-BD31-4B8C-83A1-F6EECF244321}">
                <p14:modId xmlns:p14="http://schemas.microsoft.com/office/powerpoint/2010/main" val="1500513440"/>
              </p:ext>
            </p:extLst>
          </p:nvPr>
        </p:nvGraphicFramePr>
        <p:xfrm>
          <a:off x="1644774" y="1376403"/>
          <a:ext cx="6858000" cy="38932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5" name="Gráfico 24"/>
          <p:cNvGraphicFramePr>
            <a:graphicFrameLocks/>
          </p:cNvGraphicFramePr>
          <p:nvPr>
            <p:extLst>
              <p:ext uri="{D42A27DB-BD31-4B8C-83A1-F6EECF244321}">
                <p14:modId xmlns:p14="http://schemas.microsoft.com/office/powerpoint/2010/main" val="1873248864"/>
              </p:ext>
            </p:extLst>
          </p:nvPr>
        </p:nvGraphicFramePr>
        <p:xfrm>
          <a:off x="1589488" y="1604206"/>
          <a:ext cx="6858000" cy="38029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EC619F17-9D1D-4EBD-AFF2-DBC6E520AC3C}"/>
              </a:ext>
            </a:extLst>
          </p:cNvPr>
          <p:cNvPicPr>
            <a:picLocks noChangeAspect="1"/>
          </p:cNvPicPr>
          <p:nvPr/>
        </p:nvPicPr>
        <p:blipFill>
          <a:blip r:embed="rId5"/>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28595875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6" name="Gráfico 25"/>
          <p:cNvGraphicFramePr>
            <a:graphicFrameLocks/>
          </p:cNvGraphicFramePr>
          <p:nvPr>
            <p:extLst>
              <p:ext uri="{D42A27DB-BD31-4B8C-83A1-F6EECF244321}">
                <p14:modId xmlns:p14="http://schemas.microsoft.com/office/powerpoint/2010/main" val="2323233259"/>
              </p:ext>
            </p:extLst>
          </p:nvPr>
        </p:nvGraphicFramePr>
        <p:xfrm>
          <a:off x="1589488" y="1585836"/>
          <a:ext cx="6858000" cy="39652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5" name="Gráfico 24"/>
          <p:cNvGraphicFramePr>
            <a:graphicFrameLocks/>
          </p:cNvGraphicFramePr>
          <p:nvPr>
            <p:extLst>
              <p:ext uri="{D42A27DB-BD31-4B8C-83A1-F6EECF244321}">
                <p14:modId xmlns:p14="http://schemas.microsoft.com/office/powerpoint/2010/main" val="2703312514"/>
              </p:ext>
            </p:extLst>
          </p:nvPr>
        </p:nvGraphicFramePr>
        <p:xfrm>
          <a:off x="1607846" y="1453989"/>
          <a:ext cx="6822504" cy="39652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p:cNvGraphicFramePr>
            <a:graphicFrameLocks/>
          </p:cNvGraphicFramePr>
          <p:nvPr>
            <p:extLst>
              <p:ext uri="{D42A27DB-BD31-4B8C-83A1-F6EECF244321}">
                <p14:modId xmlns:p14="http://schemas.microsoft.com/office/powerpoint/2010/main" val="2557520793"/>
              </p:ext>
            </p:extLst>
          </p:nvPr>
        </p:nvGraphicFramePr>
        <p:xfrm>
          <a:off x="1707469" y="1308141"/>
          <a:ext cx="6534471" cy="41697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p:cNvGraphicFramePr>
            <a:graphicFrameLocks/>
          </p:cNvGraphicFramePr>
          <p:nvPr>
            <p:extLst>
              <p:ext uri="{D42A27DB-BD31-4B8C-83A1-F6EECF244321}">
                <p14:modId xmlns:p14="http://schemas.microsoft.com/office/powerpoint/2010/main" val="3149871530"/>
              </p:ext>
            </p:extLst>
          </p:nvPr>
        </p:nvGraphicFramePr>
        <p:xfrm>
          <a:off x="1826568" y="1699505"/>
          <a:ext cx="6534471" cy="38029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20" name="CuadroTexto 19">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Por último, el rubro que corresponde a </a:t>
            </a:r>
            <a:r>
              <a:rPr lang="es-MX" b="1" dirty="0"/>
              <a:t>“Medio Ambiente” </a:t>
            </a:r>
            <a:r>
              <a:rPr lang="es-MX" dirty="0"/>
              <a:t>se registraron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88%</a:t>
            </a:r>
          </a:p>
          <a:p>
            <a:pPr marL="742950" lvl="1" indent="-285750" algn="just">
              <a:buFont typeface="Arial" panose="020B0604020202020204" pitchFamily="34" charset="0"/>
              <a:buChar char="•"/>
            </a:pPr>
            <a:r>
              <a:rPr lang="es-MX" b="1" dirty="0"/>
              <a:t>Olores desagradables </a:t>
            </a:r>
            <a:r>
              <a:rPr lang="es-MX" dirty="0"/>
              <a:t>en un </a:t>
            </a:r>
            <a:r>
              <a:rPr lang="es-MX" b="1" dirty="0"/>
              <a:t>91%</a:t>
            </a:r>
          </a:p>
          <a:p>
            <a:pPr marL="742950" lvl="1" indent="-285750" algn="just">
              <a:buFont typeface="Arial" panose="020B0604020202020204" pitchFamily="34" charset="0"/>
              <a:buChar char="•"/>
            </a:pPr>
            <a:r>
              <a:rPr lang="es-MX" b="1" dirty="0"/>
              <a:t>Plagas</a:t>
            </a:r>
            <a:r>
              <a:rPr lang="es-MX" dirty="0"/>
              <a:t> en un </a:t>
            </a:r>
            <a:r>
              <a:rPr lang="es-MX" b="1" dirty="0"/>
              <a:t>91%</a:t>
            </a:r>
          </a:p>
          <a:p>
            <a:pPr marL="742950" lvl="1" indent="-285750" algn="just">
              <a:buFont typeface="Arial" panose="020B0604020202020204" pitchFamily="34" charset="0"/>
              <a:buChar char="•"/>
            </a:pPr>
            <a:r>
              <a:rPr lang="es-MX" b="1" dirty="0"/>
              <a:t>Agua estancada </a:t>
            </a:r>
            <a:r>
              <a:rPr lang="es-MX" dirty="0"/>
              <a:t>en un </a:t>
            </a:r>
            <a:r>
              <a:rPr lang="es-MX" b="1" dirty="0"/>
              <a:t>88%</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93%</a:t>
            </a:r>
          </a:p>
          <a:p>
            <a:pPr marL="742950" lvl="1" indent="-285750" algn="just">
              <a:buFont typeface="Arial" panose="020B0604020202020204" pitchFamily="34" charset="0"/>
              <a:buChar char="•"/>
            </a:pPr>
            <a:r>
              <a:rPr lang="es-MX" b="1" dirty="0"/>
              <a:t>Insumos</a:t>
            </a:r>
            <a:r>
              <a:rPr lang="es-MX" dirty="0"/>
              <a:t> en un </a:t>
            </a:r>
            <a:r>
              <a:rPr lang="es-MX" b="1" dirty="0"/>
              <a:t>88%</a:t>
            </a:r>
          </a:p>
          <a:p>
            <a:pPr marL="742950" lvl="1" indent="-285750" algn="just">
              <a:buFont typeface="Arial" panose="020B0604020202020204" pitchFamily="34" charset="0"/>
              <a:buChar char="•"/>
            </a:pPr>
            <a:r>
              <a:rPr lang="es-MX" b="1" dirty="0"/>
              <a:t>Energía eléctrica </a:t>
            </a:r>
            <a:r>
              <a:rPr lang="es-MX" dirty="0"/>
              <a:t>en un </a:t>
            </a:r>
            <a:r>
              <a:rPr lang="es-MX" b="1" dirty="0"/>
              <a:t>91%</a:t>
            </a:r>
          </a:p>
          <a:p>
            <a:pPr marL="742950" lvl="1" indent="-285750" algn="just">
              <a:buFont typeface="Arial" panose="020B0604020202020204" pitchFamily="34" charset="0"/>
              <a:buChar char="•"/>
            </a:pPr>
            <a:r>
              <a:rPr lang="es-MX" b="1" dirty="0"/>
              <a:t>Desechos</a:t>
            </a:r>
            <a:r>
              <a:rPr lang="es-MX" dirty="0"/>
              <a:t> en un </a:t>
            </a:r>
            <a:r>
              <a:rPr lang="es-MX" b="1" dirty="0"/>
              <a:t>91%</a:t>
            </a:r>
          </a:p>
          <a:p>
            <a:pPr marL="742950" lvl="1" indent="-285750" algn="just">
              <a:buFont typeface="Arial" panose="020B0604020202020204" pitchFamily="34" charset="0"/>
              <a:buChar char="•"/>
            </a:pPr>
            <a:r>
              <a:rPr lang="es-MX" b="1" dirty="0"/>
              <a:t>Áreas verdes </a:t>
            </a:r>
            <a:r>
              <a:rPr lang="es-MX" dirty="0"/>
              <a:t>en un </a:t>
            </a:r>
            <a:r>
              <a:rPr lang="es-MX" b="1" dirty="0"/>
              <a:t>95%</a:t>
            </a:r>
          </a:p>
          <a:p>
            <a:pPr marL="285750" indent="-285750" algn="just">
              <a:buFont typeface="Arial" panose="020B0604020202020204" pitchFamily="34" charset="0"/>
              <a:buChar char="•"/>
            </a:pPr>
            <a:endParaRPr lang="es-MX" b="1" dirty="0"/>
          </a:p>
          <a:p>
            <a:pPr algn="just"/>
            <a:r>
              <a:rPr lang="es-MX" dirty="0"/>
              <a:t>En cuanto a la capacitación de </a:t>
            </a:r>
            <a:r>
              <a:rPr lang="es-MX" b="1" dirty="0"/>
              <a:t>materia de medio ambiente</a:t>
            </a:r>
            <a:r>
              <a:rPr lang="es-MX" dirty="0"/>
              <a:t> se obtuvo un alto porcentaje de interés en caso de que la UAN </a:t>
            </a:r>
            <a:r>
              <a:rPr lang="es-MX"/>
              <a:t>ofreciera cursos.</a:t>
            </a:r>
            <a:endParaRPr lang="es-MX" dirty="0"/>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36524434-44B6-4408-9732-8DDA5C7FB855}"/>
              </a:ext>
            </a:extLst>
          </p:cNvPr>
          <p:cNvPicPr>
            <a:picLocks noChangeAspect="1"/>
          </p:cNvPicPr>
          <p:nvPr/>
        </p:nvPicPr>
        <p:blipFill>
          <a:blip r:embed="rId5"/>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53495712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6925</TotalTime>
  <Words>4376</Words>
  <Application>Microsoft Office PowerPoint</Application>
  <PresentationFormat>Presentación en pantalla (4:3)</PresentationFormat>
  <Paragraphs>692</Paragraphs>
  <Slides>84</Slides>
  <Notes>84</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84</vt:i4>
      </vt:variant>
    </vt:vector>
  </HeadingPairs>
  <TitlesOfParts>
    <vt:vector size="8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633</cp:revision>
  <dcterms:created xsi:type="dcterms:W3CDTF">2019-02-18T18:05:13Z</dcterms:created>
  <dcterms:modified xsi:type="dcterms:W3CDTF">2021-10-22T18:04:10Z</dcterms:modified>
</cp:coreProperties>
</file>